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23"/>
    <p:restoredTop sz="94610"/>
  </p:normalViewPr>
  <p:slideViewPr>
    <p:cSldViewPr snapToGrid="0" snapToObjects="1">
      <p:cViewPr>
        <p:scale>
          <a:sx n="180" d="100"/>
          <a:sy n="180" d="100"/>
        </p:scale>
        <p:origin x="-4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0461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1 — TITOLO
Benvenuti all'Incontro 1 del programma "ChatGPT nel 2026" di Dives Pater Learning Academy.
In questo incontro di 90 minuti faremo una panoramica completa dello stato attuale di ChatGPT.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10 — BENCHMARK (circa min 28–30)
Punti chiave da sottolineare:
- ChatGPT domina per quota di mercato (~81%)
- Gemini 3.1 Pro è superiore in multimodale e reasoning
- Claude Opus 4 eccelle in codice e scrittura lunga
- Copilot è imbattibile nell'ecosistema Microsoft 365
Per un neolaureato: ChatGPT è la scelta più sicura.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11 — SEZIONE: INSTANT E THINKING (30 min)
Apro ChatGPT in condivisione schermo adesso.
Mostro prima l'interfaccia, poi userò lo stesso prompt con Instant e con Thinking.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12 — INSTANT vs THINKING (circa min 30–45)
Demo suggerita: "Aiutami a pianificare i prossimi 3 mesi di ricerca lavoro, considerando che mi laureo a giugno."
— Instant: risposta in 2 secondi, generica ma utile
— Thinking: risposta più strutturata, con ragionamento più profondo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13 — SEZIONE: I PIANI (45 min)
10 minuti sui piani. Andiamo diretti alla domanda pratica che ogni partecipante si pone.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14 — I PIANI (circa min 45–55)
Il messaggio chiave: la discriminante è Thinking.
- Free: buono per iniziare, Thinking non disponibile
- Go ($8/mese): economico ma con pubblicità — da valutare
- Plus ($20/mese): sblocca Thinking — la scelta giusta per chi usa ChatGPT seriamente
- Pro ($200/mese): per chi lavora con ChatGPT ore al giorno
- Business: per aziende e team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15 — SEZIONE: CASI D'USO (55 min)
Passiamo alla parte più concreta. 30 minuti, 4 scenari, circa 7 minuti per scenario.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16 — SCENARIO 01: RICERCA LAVORO (55–62 min)
Demo: digitate il prompt, mostrate Deep Research in azione.
Follow-up: "Ora scrivi una lettera di presentazione per [azienda X] basandoti su questo CV".
Messaggio chiave: ChatGPT non sostituisce la ricerca lavoro, la accelera enormemente.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17 — SCENARIO 02: PREPARAZIONE AL COLLOQUIO (62–70 min)
Demo: generate le domande, poi entrate in modalità simulazione.
Rispondete in modo volutamente generico per mostrare come ChatGPT corregge.
Messaggio chiave: la preparazione al colloquio è ripetibile all'infinito.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18 — SCENARIO 03: TESI E RICERCA (70–78 min)
Demo: preparate in anticipo un paragrafo "debole" su qualsiasi argomento.
Mostrate come ChatGPT identifica i punti deboli con precisione.
Messaggio chiave: ChatGPT è il revisore che dà feedback immediato.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19 — SCENARIO 04: PERSONAL BRANDING PROFESSIONALE (78–85 min)
Demo: usate un profilo fittizio ma plausibile.
Questo scenario usa Instant — non serve Thinking per task creativi/redazionali diretti.
Messaggio chiave: in 15 minuti si ottiene una bozza che richiederebbe ore di riflessione.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2 — SCALETTA
La prima mezz'ora è dedicata al contesto storico e al confronto con i concorrenti.
Poi demo dell'interfaccia, i piani, 4 scenari pratici. Chiudiamo con i takeaway negli ultimi 5 minuti.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20 — TAKEAWAY (85–90 min)
1. ChatGPT non è un chatbot potenziato: è un agente che agisce.
2. Instant vs Thinking è la prima scelta pratica.
3. La skill più importante: saper formulare richieste precise e contestualizzate.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21 — PREVIEW INCONTRO 2
Nell'incontro 2 entriamo nelle funzionalità avanzate: personalizzazione, prompt engineering, analisi di documenti e automazioni.
Grazie per oggi. A presto!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3 — SEZIONE: STORIA (0–30 min)
Iniziamo con la storia. Cinque tappe in circa 3-4 anni che hanno trasformato uno strumento di chat in qualcosa di profondamente diverso.
Ogni tappa ha una data precisa e un'idea chiave. Andiamo veloci: 4-5 minuti per tappa.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4 — TAPPA 1 (circa min 3–7)
ChatGPT nasce il 30 novembre 2022. Sotto il cofano c'è GPT-3.5, un modello solo testo.
In due mesi raggiunge 100 milioni di utenti: più veloce di TikTok, Instagram, qualsiasi altro prodotto nella storia.
I limiti sono evidenti ma nessuno li nota — tutti sono troppo sorpresi che funzioni.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5 — TAPPA 2 (circa min 7–13)
GPT-4 arriva a marzo 2023 e cambia tutto: non è più solo testo, capisce le immagini.
In questo periodo ChatGPT smette di essere un chatbot e diventa una piattaforma: voce, immagini, app personalizzate.
Il GPT Store (gennaio 2024) è il momento in cui OpenAI apre il sistema.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6 — TAPPA 3 (circa min 13–18)
Memory persistente: ChatGPT inizia a "conoscerti" tra una sessione e l'altra — una svolta spesso sottovalutata.
GPT-4o "Omni" di maggio 2024: lo stesso modello gestisce testo, audio e immagini con latenza brevissima.
ChatGPT comincia ad assomigliare a un sistema operativo più che a un chatbot.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7 — TAPPA 4 (circa min 18–23)
Il 2025 porta la svolta agentica: ChatGPT smette di rispondere e inizia ad agire.
Deep Research (febbraio 2025): digiti una domanda complessa, ChatGPT passa minuti a cercare e sintetizzare centinaia di fonti.
Tasks: azioni pianificate che girano in background.
Operator: naviga il web per te, esegue le azioni.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8 — TAPPA 5 (circa min 23–28)
Il 17 luglio 2025 OpenAI lancia ChatGPT Agent — non è più una funzione, è un sistema unificato.
Esempio reale: "Analizza tre concorrenti e crea una slide deck." ChatGPT cerca, elabora e produce.
Oggi, nel 2026, ChatGPT non è più un assistente che risponde: è un agente che lavora.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9 — SEZIONE: BENCHMARK (circa min 28–30)
Due minuti rapidi sul panorama competitivo. La domanda comune è "ma è meglio di Gemini?" La risposta è: dipende da cosa fai.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6400800" y="0"/>
            <a:ext cx="2743200" cy="5143500"/>
          </a:xfrm>
          <a:prstGeom prst="rect">
            <a:avLst/>
          </a:prstGeom>
          <a:solidFill>
            <a:srgbClr val="001F40"/>
          </a:solidFill>
          <a:ln w="12700">
            <a:solidFill>
              <a:srgbClr val="001F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6400800" y="0"/>
            <a:ext cx="73152" cy="51435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365760" y="566928"/>
            <a:ext cx="5760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DIVES PATER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841248"/>
            <a:ext cx="5760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Academy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1325880"/>
            <a:ext cx="57607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stato di</a:t>
            </a:r>
            <a:endParaRPr lang="en-US" sz="42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oggi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365760" y="3337560"/>
            <a:ext cx="5760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Dal chatbot del 2022 all'agente autonomo del 2026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65760" y="4572000"/>
            <a:ext cx="5760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Incontro 1 di 4  ·  90 minuti  ·  Videoconferenza  ·  Aprile 2026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6537960" y="1554480"/>
            <a:ext cx="2468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</a:t>
            </a:r>
            <a:endParaRPr lang="en-US" sz="18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nel 2026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6766560" y="2633472"/>
            <a:ext cx="2011680" cy="0"/>
          </a:xfrm>
          <a:prstGeom prst="line">
            <a:avLst/>
          </a:prstGeom>
          <a:noFill/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10"/>
          <p:cNvSpPr/>
          <p:nvPr/>
        </p:nvSpPr>
        <p:spPr>
          <a:xfrm>
            <a:off x="6537960" y="2761488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Programma</a:t>
            </a:r>
            <a:endParaRPr lang="en-US" sz="11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neolaureati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Shape 12"/>
          <p:cNvSpPr/>
          <p:nvPr/>
        </p:nvSpPr>
        <p:spPr>
          <a:xfrm>
            <a:off x="303699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3"/>
          <p:cNvSpPr/>
          <p:nvPr/>
        </p:nvSpPr>
        <p:spPr>
          <a:xfrm>
            <a:off x="3657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— 30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Benvenuto e contesto</a:t>
            </a:r>
            <a:endParaRPr lang="en-US" sz="650" dirty="0"/>
          </a:p>
        </p:txBody>
      </p:sp>
      <p:sp>
        <p:nvSpPr>
          <p:cNvPr id="16" name="Shape 14"/>
          <p:cNvSpPr/>
          <p:nvPr/>
        </p:nvSpPr>
        <p:spPr>
          <a:xfrm>
            <a:off x="3047970" y="0"/>
            <a:ext cx="152403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Shape 15"/>
          <p:cNvSpPr/>
          <p:nvPr/>
        </p:nvSpPr>
        <p:spPr>
          <a:xfrm>
            <a:off x="456102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6"/>
          <p:cNvSpPr/>
          <p:nvPr/>
        </p:nvSpPr>
        <p:spPr>
          <a:xfrm>
            <a:off x="3084546" y="18288"/>
            <a:ext cx="145087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— 45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</a:t>
            </a:r>
            <a:endParaRPr lang="en-US" sz="650" dirty="0"/>
          </a:p>
        </p:txBody>
      </p:sp>
      <p:sp>
        <p:nvSpPr>
          <p:cNvPr id="19" name="Shape 17"/>
          <p:cNvSpPr/>
          <p:nvPr/>
        </p:nvSpPr>
        <p:spPr>
          <a:xfrm>
            <a:off x="4572000" y="0"/>
            <a:ext cx="101599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Shape 18"/>
          <p:cNvSpPr/>
          <p:nvPr/>
        </p:nvSpPr>
        <p:spPr>
          <a:xfrm>
            <a:off x="557701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Text 19"/>
          <p:cNvSpPr/>
          <p:nvPr/>
        </p:nvSpPr>
        <p:spPr>
          <a:xfrm>
            <a:off x="4608576" y="18288"/>
            <a:ext cx="94283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— 55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</a:t>
            </a:r>
            <a:endParaRPr lang="en-US" sz="650" dirty="0"/>
          </a:p>
        </p:txBody>
      </p:sp>
      <p:sp>
        <p:nvSpPr>
          <p:cNvPr id="22" name="Shape 20"/>
          <p:cNvSpPr/>
          <p:nvPr/>
        </p:nvSpPr>
        <p:spPr>
          <a:xfrm>
            <a:off x="558799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Shape 21"/>
          <p:cNvSpPr/>
          <p:nvPr/>
        </p:nvSpPr>
        <p:spPr>
          <a:xfrm>
            <a:off x="862498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2"/>
          <p:cNvSpPr/>
          <p:nvPr/>
        </p:nvSpPr>
        <p:spPr>
          <a:xfrm>
            <a:off x="562456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— 85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d'uso</a:t>
            </a:r>
            <a:endParaRPr lang="en-US" sz="650" dirty="0"/>
          </a:p>
        </p:txBody>
      </p:sp>
      <p:sp>
        <p:nvSpPr>
          <p:cNvPr id="25" name="Shape 23"/>
          <p:cNvSpPr/>
          <p:nvPr/>
        </p:nvSpPr>
        <p:spPr>
          <a:xfrm>
            <a:off x="8635959" y="0"/>
            <a:ext cx="508041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Text 24"/>
          <p:cNvSpPr/>
          <p:nvPr/>
        </p:nvSpPr>
        <p:spPr>
          <a:xfrm>
            <a:off x="8672535" y="18288"/>
            <a:ext cx="434889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– 90</a:t>
            </a:r>
            <a:endParaRPr lang="en-US" sz="5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</a:t>
            </a:r>
            <a:endParaRPr lang="en-US" sz="5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4873752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Dives Pater Learning Academy  ·  ChatGPT nel 2026  ·  Incontro 1</a:t>
            </a:r>
            <a:endParaRPr lang="en-US" sz="750" dirty="0"/>
          </a:p>
        </p:txBody>
      </p:sp>
      <p:sp>
        <p:nvSpPr>
          <p:cNvPr id="3" name="Text 1"/>
          <p:cNvSpPr/>
          <p:nvPr/>
        </p:nvSpPr>
        <p:spPr>
          <a:xfrm>
            <a:off x="320040" y="594360"/>
            <a:ext cx="8229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panorama competitivo 2026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1042416"/>
            <a:ext cx="8503920" cy="0"/>
          </a:xfrm>
          <a:prstGeom prst="line">
            <a:avLst/>
          </a:prstGeom>
          <a:noFill/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029977"/>
              </p:ext>
            </p:extLst>
          </p:nvPr>
        </p:nvGraphicFramePr>
        <p:xfrm>
          <a:off x="320040" y="1170432"/>
          <a:ext cx="8503920" cy="3632835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148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033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Criterio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76200" marB="7620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6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ChatGPT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(GPT-5)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76200" marB="7620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Gemini 3.1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76200" marB="7620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Claude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Opus 4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76200" marB="7620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Copilot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365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76200" marB="7620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48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033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Ragionamento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★★★★★</a:t>
                      </a:r>
                      <a:endParaRPr lang="en-US" sz="1100" dirty="0">
                        <a:solidFill>
                          <a:srgbClr val="FF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★★★★★</a:t>
                      </a:r>
                      <a:endParaRPr lang="en-US" sz="1100" dirty="0">
                        <a:solidFill>
                          <a:srgbClr val="FF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148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033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Codice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6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6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6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★★★★★</a:t>
                      </a:r>
                      <a:endParaRPr lang="en-US" sz="1100" dirty="0">
                        <a:solidFill>
                          <a:srgbClr val="FF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6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6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48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033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Multimodale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★★★★★</a:t>
                      </a:r>
                      <a:endParaRPr lang="en-US" sz="1100" dirty="0">
                        <a:solidFill>
                          <a:srgbClr val="FF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48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033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Scrittura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6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6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6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★★★★★</a:t>
                      </a:r>
                      <a:endParaRPr lang="en-US" sz="1100" dirty="0">
                        <a:solidFill>
                          <a:srgbClr val="FF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6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6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148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033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Integr. Office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★★★★★</a:t>
                      </a:r>
                      <a:endParaRPr lang="en-US" sz="1100" dirty="0">
                        <a:solidFill>
                          <a:srgbClr val="FF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148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033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Quota mercato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6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~81%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6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~10%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6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crescente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6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bundle MS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6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148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033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Piano base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Free / $20+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Free / $19+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Free / $20+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bundle 365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63500" marB="6350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0" y="0"/>
            <a:ext cx="3047970" cy="4572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4"/>
          <p:cNvSpPr/>
          <p:nvPr/>
        </p:nvSpPr>
        <p:spPr>
          <a:xfrm>
            <a:off x="303699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3657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— 30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Benvenuto e contesto</a:t>
            </a:r>
            <a:endParaRPr lang="en-US" sz="650" dirty="0"/>
          </a:p>
        </p:txBody>
      </p:sp>
      <p:sp>
        <p:nvSpPr>
          <p:cNvPr id="9" name="Shape 6"/>
          <p:cNvSpPr/>
          <p:nvPr/>
        </p:nvSpPr>
        <p:spPr>
          <a:xfrm>
            <a:off x="3047970" y="0"/>
            <a:ext cx="152403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Shape 7"/>
          <p:cNvSpPr/>
          <p:nvPr/>
        </p:nvSpPr>
        <p:spPr>
          <a:xfrm>
            <a:off x="456102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8"/>
          <p:cNvSpPr/>
          <p:nvPr/>
        </p:nvSpPr>
        <p:spPr>
          <a:xfrm>
            <a:off x="3084546" y="18288"/>
            <a:ext cx="145087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— 45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</a:t>
            </a:r>
            <a:endParaRPr lang="en-US" sz="650" dirty="0"/>
          </a:p>
        </p:txBody>
      </p:sp>
      <p:sp>
        <p:nvSpPr>
          <p:cNvPr id="12" name="Shape 9"/>
          <p:cNvSpPr/>
          <p:nvPr/>
        </p:nvSpPr>
        <p:spPr>
          <a:xfrm>
            <a:off x="4572000" y="0"/>
            <a:ext cx="101599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Shape 10"/>
          <p:cNvSpPr/>
          <p:nvPr/>
        </p:nvSpPr>
        <p:spPr>
          <a:xfrm>
            <a:off x="557701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1"/>
          <p:cNvSpPr/>
          <p:nvPr/>
        </p:nvSpPr>
        <p:spPr>
          <a:xfrm>
            <a:off x="4608576" y="18288"/>
            <a:ext cx="94283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— 55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</a:t>
            </a:r>
            <a:endParaRPr lang="en-US" sz="650" dirty="0"/>
          </a:p>
        </p:txBody>
      </p:sp>
      <p:sp>
        <p:nvSpPr>
          <p:cNvPr id="15" name="Shape 12"/>
          <p:cNvSpPr/>
          <p:nvPr/>
        </p:nvSpPr>
        <p:spPr>
          <a:xfrm>
            <a:off x="558799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Shape 13"/>
          <p:cNvSpPr/>
          <p:nvPr/>
        </p:nvSpPr>
        <p:spPr>
          <a:xfrm>
            <a:off x="862498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4"/>
          <p:cNvSpPr/>
          <p:nvPr/>
        </p:nvSpPr>
        <p:spPr>
          <a:xfrm>
            <a:off x="562456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— 85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d'uso</a:t>
            </a:r>
            <a:endParaRPr lang="en-US" sz="650" dirty="0"/>
          </a:p>
        </p:txBody>
      </p:sp>
      <p:sp>
        <p:nvSpPr>
          <p:cNvPr id="18" name="Shape 15"/>
          <p:cNvSpPr/>
          <p:nvPr/>
        </p:nvSpPr>
        <p:spPr>
          <a:xfrm>
            <a:off x="8635959" y="0"/>
            <a:ext cx="508041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6"/>
          <p:cNvSpPr/>
          <p:nvPr/>
        </p:nvSpPr>
        <p:spPr>
          <a:xfrm>
            <a:off x="8672535" y="18288"/>
            <a:ext cx="434889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– 90</a:t>
            </a:r>
            <a:endParaRPr lang="en-US" sz="5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</a:t>
            </a:r>
            <a:endParaRPr lang="en-US" sz="5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365760" y="137160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SEZIONE 2  ·  30–45 MINUTI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365760" y="1691640"/>
            <a:ext cx="82296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Thinking:</a:t>
            </a:r>
            <a:endParaRPr lang="en-US" sz="38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due modelli, una scelta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365760" y="361188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dal vivo — apertura schermo condiviso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03699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3657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— 30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Benvenuto e contesto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3047970" y="0"/>
            <a:ext cx="1524030" cy="4572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456102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3084546" y="18288"/>
            <a:ext cx="145087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— 45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</a:t>
            </a:r>
            <a:endParaRPr lang="en-US" sz="650" dirty="0"/>
          </a:p>
        </p:txBody>
      </p:sp>
      <p:sp>
        <p:nvSpPr>
          <p:cNvPr id="12" name="Shape 10"/>
          <p:cNvSpPr/>
          <p:nvPr/>
        </p:nvSpPr>
        <p:spPr>
          <a:xfrm>
            <a:off x="4572000" y="0"/>
            <a:ext cx="101599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Shape 11"/>
          <p:cNvSpPr/>
          <p:nvPr/>
        </p:nvSpPr>
        <p:spPr>
          <a:xfrm>
            <a:off x="557701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2"/>
          <p:cNvSpPr/>
          <p:nvPr/>
        </p:nvSpPr>
        <p:spPr>
          <a:xfrm>
            <a:off x="4608576" y="18288"/>
            <a:ext cx="94283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— 55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</a:t>
            </a:r>
            <a:endParaRPr lang="en-US" sz="650" dirty="0"/>
          </a:p>
        </p:txBody>
      </p:sp>
      <p:sp>
        <p:nvSpPr>
          <p:cNvPr id="15" name="Shape 13"/>
          <p:cNvSpPr/>
          <p:nvPr/>
        </p:nvSpPr>
        <p:spPr>
          <a:xfrm>
            <a:off x="558799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Shape 14"/>
          <p:cNvSpPr/>
          <p:nvPr/>
        </p:nvSpPr>
        <p:spPr>
          <a:xfrm>
            <a:off x="862498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5"/>
          <p:cNvSpPr/>
          <p:nvPr/>
        </p:nvSpPr>
        <p:spPr>
          <a:xfrm>
            <a:off x="562456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— 85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d'uso</a:t>
            </a:r>
            <a:endParaRPr lang="en-US" sz="650" dirty="0"/>
          </a:p>
        </p:txBody>
      </p:sp>
      <p:sp>
        <p:nvSpPr>
          <p:cNvPr id="18" name="Shape 16"/>
          <p:cNvSpPr/>
          <p:nvPr/>
        </p:nvSpPr>
        <p:spPr>
          <a:xfrm>
            <a:off x="8635959" y="0"/>
            <a:ext cx="508041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8672535" y="18288"/>
            <a:ext cx="434889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– 90</a:t>
            </a:r>
            <a:endParaRPr lang="en-US" sz="5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</a:t>
            </a:r>
            <a:endParaRPr lang="en-US" sz="5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F6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4873752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Dives Pater Learning Academy  ·  ChatGPT nel 2026  ·  Incontro 1</a:t>
            </a:r>
            <a:endParaRPr lang="en-US" sz="750" dirty="0"/>
          </a:p>
        </p:txBody>
      </p:sp>
      <p:sp>
        <p:nvSpPr>
          <p:cNvPr id="3" name="Text 1"/>
          <p:cNvSpPr/>
          <p:nvPr/>
        </p:nvSpPr>
        <p:spPr>
          <a:xfrm>
            <a:off x="320040" y="594360"/>
            <a:ext cx="8229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Thinking: quando usare quale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1042416"/>
            <a:ext cx="8503920" cy="0"/>
          </a:xfrm>
          <a:prstGeom prst="line">
            <a:avLst/>
          </a:prstGeom>
          <a:noFill/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274320" y="1170432"/>
            <a:ext cx="411480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DFC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274320" y="1170432"/>
            <a:ext cx="4114800" cy="457200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274320" y="1170432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 Instant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1719072"/>
            <a:ext cx="3749040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2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Risposta immediata — 1–3 sec
Usa per:
</a:t>
            </a: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Domande dirette
• Riscrittura e riassunti
• Traduzioni
• Email e messaggi brevi
• Brainstorming rapido
</a:t>
            </a:r>
            <a:r>
              <a:rPr lang="en-US" sz="12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usare per:
</a:t>
            </a: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Analisi complesse</a:t>
            </a:r>
            <a:endParaRPr lang="en-US" sz="12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Decisioni importanti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1170432"/>
            <a:ext cx="411480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DFC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4754880" y="1170432"/>
            <a:ext cx="4114800" cy="4572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4754880" y="1170432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🧠  Thinking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937760" y="1719072"/>
            <a:ext cx="3749040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2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Ragiona prima di rispondere — 10–60 sec
Usa per:
</a:t>
            </a: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Problemi complessi
• Analisi di documenti
• Preparazione colloquio
• Business plan e strategie
• Revisione critica di testi
</a:t>
            </a:r>
            <a:r>
              <a:rPr lang="en-US" sz="12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Richiede:
</a:t>
            </a: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Piano Plus o superiore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Shape 12"/>
          <p:cNvSpPr/>
          <p:nvPr/>
        </p:nvSpPr>
        <p:spPr>
          <a:xfrm>
            <a:off x="303699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3"/>
          <p:cNvSpPr/>
          <p:nvPr/>
        </p:nvSpPr>
        <p:spPr>
          <a:xfrm>
            <a:off x="3657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— 30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Benvenuto e contesto</a:t>
            </a:r>
            <a:endParaRPr lang="en-US" sz="650" dirty="0"/>
          </a:p>
        </p:txBody>
      </p:sp>
      <p:sp>
        <p:nvSpPr>
          <p:cNvPr id="16" name="Shape 14"/>
          <p:cNvSpPr/>
          <p:nvPr/>
        </p:nvSpPr>
        <p:spPr>
          <a:xfrm>
            <a:off x="3047970" y="0"/>
            <a:ext cx="1524030" cy="4572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Shape 15"/>
          <p:cNvSpPr/>
          <p:nvPr/>
        </p:nvSpPr>
        <p:spPr>
          <a:xfrm>
            <a:off x="456102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6"/>
          <p:cNvSpPr/>
          <p:nvPr/>
        </p:nvSpPr>
        <p:spPr>
          <a:xfrm>
            <a:off x="3084546" y="18288"/>
            <a:ext cx="145087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— 45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</a:t>
            </a:r>
            <a:endParaRPr lang="en-US" sz="650" dirty="0"/>
          </a:p>
        </p:txBody>
      </p:sp>
      <p:sp>
        <p:nvSpPr>
          <p:cNvPr id="19" name="Shape 17"/>
          <p:cNvSpPr/>
          <p:nvPr/>
        </p:nvSpPr>
        <p:spPr>
          <a:xfrm>
            <a:off x="4572000" y="0"/>
            <a:ext cx="101599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Shape 18"/>
          <p:cNvSpPr/>
          <p:nvPr/>
        </p:nvSpPr>
        <p:spPr>
          <a:xfrm>
            <a:off x="557701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Text 19"/>
          <p:cNvSpPr/>
          <p:nvPr/>
        </p:nvSpPr>
        <p:spPr>
          <a:xfrm>
            <a:off x="4608576" y="18288"/>
            <a:ext cx="94283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— 55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</a:t>
            </a:r>
            <a:endParaRPr lang="en-US" sz="650" dirty="0"/>
          </a:p>
        </p:txBody>
      </p:sp>
      <p:sp>
        <p:nvSpPr>
          <p:cNvPr id="22" name="Shape 20"/>
          <p:cNvSpPr/>
          <p:nvPr/>
        </p:nvSpPr>
        <p:spPr>
          <a:xfrm>
            <a:off x="558799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Shape 21"/>
          <p:cNvSpPr/>
          <p:nvPr/>
        </p:nvSpPr>
        <p:spPr>
          <a:xfrm>
            <a:off x="862498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2"/>
          <p:cNvSpPr/>
          <p:nvPr/>
        </p:nvSpPr>
        <p:spPr>
          <a:xfrm>
            <a:off x="562456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— 85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d'uso</a:t>
            </a:r>
            <a:endParaRPr lang="en-US" sz="650" dirty="0"/>
          </a:p>
        </p:txBody>
      </p:sp>
      <p:sp>
        <p:nvSpPr>
          <p:cNvPr id="25" name="Shape 23"/>
          <p:cNvSpPr/>
          <p:nvPr/>
        </p:nvSpPr>
        <p:spPr>
          <a:xfrm>
            <a:off x="8635959" y="0"/>
            <a:ext cx="508041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Text 24"/>
          <p:cNvSpPr/>
          <p:nvPr/>
        </p:nvSpPr>
        <p:spPr>
          <a:xfrm>
            <a:off x="8672535" y="18288"/>
            <a:ext cx="434889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– 90</a:t>
            </a:r>
            <a:endParaRPr lang="en-US" sz="5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</a:t>
            </a:r>
            <a:endParaRPr lang="en-US" sz="5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365760" y="137160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SEZIONE 3  ·  45–55 MINUTI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365760" y="1691640"/>
            <a:ext cx="82296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piani:</a:t>
            </a:r>
            <a:endParaRPr lang="en-US" sz="40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quale scegliere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365760" y="361188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domanda che conta: quale piano sblocca Thinking?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03699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3657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— 30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Benvenuto e contesto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3047970" y="0"/>
            <a:ext cx="152403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456102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3084546" y="18288"/>
            <a:ext cx="145087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— 45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</a:t>
            </a:r>
            <a:endParaRPr lang="en-US" sz="650" dirty="0"/>
          </a:p>
        </p:txBody>
      </p:sp>
      <p:sp>
        <p:nvSpPr>
          <p:cNvPr id="12" name="Shape 10"/>
          <p:cNvSpPr/>
          <p:nvPr/>
        </p:nvSpPr>
        <p:spPr>
          <a:xfrm>
            <a:off x="4572000" y="0"/>
            <a:ext cx="1015990" cy="4572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Shape 11"/>
          <p:cNvSpPr/>
          <p:nvPr/>
        </p:nvSpPr>
        <p:spPr>
          <a:xfrm>
            <a:off x="557701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2"/>
          <p:cNvSpPr/>
          <p:nvPr/>
        </p:nvSpPr>
        <p:spPr>
          <a:xfrm>
            <a:off x="4608576" y="18288"/>
            <a:ext cx="94283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— 55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</a:t>
            </a:r>
            <a:endParaRPr lang="en-US" sz="650" dirty="0"/>
          </a:p>
        </p:txBody>
      </p:sp>
      <p:sp>
        <p:nvSpPr>
          <p:cNvPr id="15" name="Shape 13"/>
          <p:cNvSpPr/>
          <p:nvPr/>
        </p:nvSpPr>
        <p:spPr>
          <a:xfrm>
            <a:off x="558799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Shape 14"/>
          <p:cNvSpPr/>
          <p:nvPr/>
        </p:nvSpPr>
        <p:spPr>
          <a:xfrm>
            <a:off x="862498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5"/>
          <p:cNvSpPr/>
          <p:nvPr/>
        </p:nvSpPr>
        <p:spPr>
          <a:xfrm>
            <a:off x="562456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— 85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d'uso</a:t>
            </a:r>
            <a:endParaRPr lang="en-US" sz="650" dirty="0"/>
          </a:p>
        </p:txBody>
      </p:sp>
      <p:sp>
        <p:nvSpPr>
          <p:cNvPr id="18" name="Shape 16"/>
          <p:cNvSpPr/>
          <p:nvPr/>
        </p:nvSpPr>
        <p:spPr>
          <a:xfrm>
            <a:off x="8635959" y="0"/>
            <a:ext cx="508041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8672535" y="18288"/>
            <a:ext cx="434889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– 90</a:t>
            </a:r>
            <a:endParaRPr lang="en-US" sz="5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</a:t>
            </a:r>
            <a:endParaRPr lang="en-US" sz="5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F6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4873752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Dives Pater Learning Academy  ·  ChatGPT nel 2026  ·  Incontro 1</a:t>
            </a:r>
            <a:endParaRPr lang="en-US" sz="750" dirty="0"/>
          </a:p>
        </p:txBody>
      </p:sp>
      <p:sp>
        <p:nvSpPr>
          <p:cNvPr id="3" name="Text 1"/>
          <p:cNvSpPr/>
          <p:nvPr/>
        </p:nvSpPr>
        <p:spPr>
          <a:xfrm>
            <a:off x="320040" y="594360"/>
            <a:ext cx="6400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 ChatGPT nel 2026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1042416"/>
            <a:ext cx="8503920" cy="0"/>
          </a:xfrm>
          <a:prstGeom prst="line">
            <a:avLst/>
          </a:prstGeom>
          <a:noFill/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411480" y="987552"/>
            <a:ext cx="2651760" cy="246888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" name="Text 4"/>
          <p:cNvSpPr/>
          <p:nvPr/>
        </p:nvSpPr>
        <p:spPr>
          <a:xfrm>
            <a:off x="411480" y="987552"/>
            <a:ext cx="26517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kern="0" spc="5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CONSIGLIATO PER NEOLAUREATI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411480" y="1234440"/>
            <a:ext cx="2651760" cy="3547872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  <a:effectLst>
            <a:outerShdw blurRad="177800" dist="508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502920" y="141732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Plus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502920" y="1901952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€ 23 / mese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94360" y="2331720"/>
            <a:ext cx="2286000" cy="0"/>
          </a:xfrm>
          <a:prstGeom prst="line">
            <a:avLst/>
          </a:prstGeom>
          <a:noFill/>
          <a:ln w="6350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502920" y="2395728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Thinking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502920" y="2679192"/>
            <a:ext cx="2468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Sì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594360" y="3145536"/>
            <a:ext cx="2286000" cy="0"/>
          </a:xfrm>
          <a:prstGeom prst="line">
            <a:avLst/>
          </a:prstGeom>
          <a:noFill/>
          <a:ln w="6350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2"/>
          <p:cNvSpPr/>
          <p:nvPr/>
        </p:nvSpPr>
        <p:spPr>
          <a:xfrm>
            <a:off x="502920" y="3246120"/>
            <a:ext cx="246888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15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Thinking incluso.</a:t>
            </a:r>
            <a:endParaRPr lang="en-US" sz="115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115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Consigliato per</a:t>
            </a:r>
            <a:endParaRPr lang="en-US" sz="115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115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neolaureati.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3227832" y="1234440"/>
            <a:ext cx="2651760" cy="3547872"/>
          </a:xfrm>
          <a:prstGeom prst="rect">
            <a:avLst/>
          </a:prstGeom>
          <a:solidFill>
            <a:srgbClr val="444F5A"/>
          </a:solidFill>
          <a:ln w="12700">
            <a:solidFill>
              <a:srgbClr val="444F5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3319272" y="141732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3319272" y="1901952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€ 21 / mese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3410712" y="2331720"/>
            <a:ext cx="2286000" cy="0"/>
          </a:xfrm>
          <a:prstGeom prst="line">
            <a:avLst/>
          </a:prstGeom>
          <a:noFill/>
          <a:ln w="6350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3319272" y="2395728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Thinking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319272" y="2679192"/>
            <a:ext cx="2468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Illimitato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3410712" y="3145536"/>
            <a:ext cx="2286000" cy="0"/>
          </a:xfrm>
          <a:prstGeom prst="line">
            <a:avLst/>
          </a:prstGeom>
          <a:noFill/>
          <a:ln w="6350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3319272" y="3246120"/>
            <a:ext cx="246888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Min. 2 postazioni.</a:t>
            </a:r>
            <a:endParaRPr lang="en-US" sz="115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Privacy garantita.</a:t>
            </a:r>
            <a:endParaRPr lang="en-US" sz="115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SSO &amp; MFA.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6044184" y="1234440"/>
            <a:ext cx="2651760" cy="3547872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2"/>
          <p:cNvSpPr/>
          <p:nvPr/>
        </p:nvSpPr>
        <p:spPr>
          <a:xfrm>
            <a:off x="6135624" y="141732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6135624" y="1901952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€ 103 / mese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227064" y="2331720"/>
            <a:ext cx="2286000" cy="0"/>
          </a:xfrm>
          <a:prstGeom prst="line">
            <a:avLst/>
          </a:prstGeom>
          <a:noFill/>
          <a:ln w="6350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Text 25"/>
          <p:cNvSpPr/>
          <p:nvPr/>
        </p:nvSpPr>
        <p:spPr>
          <a:xfrm>
            <a:off x="6135624" y="2395728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Thinking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6135624" y="2679192"/>
            <a:ext cx="2468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Illimitato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6227064" y="3145536"/>
            <a:ext cx="2286000" cy="0"/>
          </a:xfrm>
          <a:prstGeom prst="line">
            <a:avLst/>
          </a:prstGeom>
          <a:noFill/>
          <a:ln w="6350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6135624" y="3246120"/>
            <a:ext cx="246888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5x rispetto a Plus.</a:t>
            </a:r>
            <a:endParaRPr lang="en-US" sz="115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research massimo.</a:t>
            </a:r>
            <a:endParaRPr lang="en-US" sz="115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Immagini senza limiti.</a:t>
            </a:r>
            <a:endParaRPr lang="en-US" sz="1150" dirty="0"/>
          </a:p>
        </p:txBody>
      </p:sp>
      <p:sp>
        <p:nvSpPr>
          <p:cNvPr id="31" name="Shape 29"/>
          <p:cNvSpPr/>
          <p:nvPr/>
        </p:nvSpPr>
        <p:spPr>
          <a:xfrm>
            <a:off x="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Shape 30"/>
          <p:cNvSpPr/>
          <p:nvPr/>
        </p:nvSpPr>
        <p:spPr>
          <a:xfrm>
            <a:off x="303699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1"/>
          <p:cNvSpPr/>
          <p:nvPr/>
        </p:nvSpPr>
        <p:spPr>
          <a:xfrm>
            <a:off x="3657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— 30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Benvenuto e contesto</a:t>
            </a:r>
            <a:endParaRPr lang="en-US" sz="650" dirty="0"/>
          </a:p>
        </p:txBody>
      </p:sp>
      <p:sp>
        <p:nvSpPr>
          <p:cNvPr id="34" name="Shape 32"/>
          <p:cNvSpPr/>
          <p:nvPr/>
        </p:nvSpPr>
        <p:spPr>
          <a:xfrm>
            <a:off x="3047970" y="0"/>
            <a:ext cx="152403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5" name="Shape 33"/>
          <p:cNvSpPr/>
          <p:nvPr/>
        </p:nvSpPr>
        <p:spPr>
          <a:xfrm>
            <a:off x="456102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34"/>
          <p:cNvSpPr/>
          <p:nvPr/>
        </p:nvSpPr>
        <p:spPr>
          <a:xfrm>
            <a:off x="3084546" y="18288"/>
            <a:ext cx="145087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— 45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</a:t>
            </a:r>
            <a:endParaRPr lang="en-US" sz="650" dirty="0"/>
          </a:p>
        </p:txBody>
      </p:sp>
      <p:sp>
        <p:nvSpPr>
          <p:cNvPr id="37" name="Shape 35"/>
          <p:cNvSpPr/>
          <p:nvPr/>
        </p:nvSpPr>
        <p:spPr>
          <a:xfrm>
            <a:off x="4572000" y="0"/>
            <a:ext cx="1015990" cy="4572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Shape 36"/>
          <p:cNvSpPr/>
          <p:nvPr/>
        </p:nvSpPr>
        <p:spPr>
          <a:xfrm>
            <a:off x="557701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9" name="Text 37"/>
          <p:cNvSpPr/>
          <p:nvPr/>
        </p:nvSpPr>
        <p:spPr>
          <a:xfrm>
            <a:off x="4608576" y="18288"/>
            <a:ext cx="94283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— 55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</a:t>
            </a:r>
            <a:endParaRPr lang="en-US" sz="650" dirty="0"/>
          </a:p>
        </p:txBody>
      </p:sp>
      <p:sp>
        <p:nvSpPr>
          <p:cNvPr id="40" name="Shape 38"/>
          <p:cNvSpPr/>
          <p:nvPr/>
        </p:nvSpPr>
        <p:spPr>
          <a:xfrm>
            <a:off x="558799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1" name="Shape 39"/>
          <p:cNvSpPr/>
          <p:nvPr/>
        </p:nvSpPr>
        <p:spPr>
          <a:xfrm>
            <a:off x="862498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2" name="Text 40"/>
          <p:cNvSpPr/>
          <p:nvPr/>
        </p:nvSpPr>
        <p:spPr>
          <a:xfrm>
            <a:off x="562456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— 85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d'uso</a:t>
            </a:r>
            <a:endParaRPr lang="en-US" sz="650" dirty="0"/>
          </a:p>
        </p:txBody>
      </p:sp>
      <p:sp>
        <p:nvSpPr>
          <p:cNvPr id="43" name="Shape 41"/>
          <p:cNvSpPr/>
          <p:nvPr/>
        </p:nvSpPr>
        <p:spPr>
          <a:xfrm>
            <a:off x="8635959" y="0"/>
            <a:ext cx="508041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4" name="Text 42"/>
          <p:cNvSpPr/>
          <p:nvPr/>
        </p:nvSpPr>
        <p:spPr>
          <a:xfrm>
            <a:off x="8672535" y="18288"/>
            <a:ext cx="434889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– 90</a:t>
            </a:r>
            <a:endParaRPr lang="en-US" sz="5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</a:t>
            </a:r>
            <a:endParaRPr lang="en-US" sz="5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365760" y="137160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SEZIONE 4  ·  55–85 MINUTI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365760" y="1691640"/>
            <a:ext cx="82296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per</a:t>
            </a:r>
            <a:endParaRPr lang="en-US" sz="40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neolaureati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365760" y="361188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scenari concreti — demo live — 30 minuti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03699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3657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— 30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Benvenuto e contesto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3047970" y="0"/>
            <a:ext cx="152403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456102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3084546" y="18288"/>
            <a:ext cx="145087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— 45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</a:t>
            </a:r>
            <a:endParaRPr lang="en-US" sz="650" dirty="0"/>
          </a:p>
        </p:txBody>
      </p:sp>
      <p:sp>
        <p:nvSpPr>
          <p:cNvPr id="12" name="Shape 10"/>
          <p:cNvSpPr/>
          <p:nvPr/>
        </p:nvSpPr>
        <p:spPr>
          <a:xfrm>
            <a:off x="4572000" y="0"/>
            <a:ext cx="101599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Shape 11"/>
          <p:cNvSpPr/>
          <p:nvPr/>
        </p:nvSpPr>
        <p:spPr>
          <a:xfrm>
            <a:off x="557701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2"/>
          <p:cNvSpPr/>
          <p:nvPr/>
        </p:nvSpPr>
        <p:spPr>
          <a:xfrm>
            <a:off x="4608576" y="18288"/>
            <a:ext cx="94283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— 55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</a:t>
            </a:r>
            <a:endParaRPr lang="en-US" sz="650" dirty="0"/>
          </a:p>
        </p:txBody>
      </p:sp>
      <p:sp>
        <p:nvSpPr>
          <p:cNvPr id="15" name="Shape 13"/>
          <p:cNvSpPr/>
          <p:nvPr/>
        </p:nvSpPr>
        <p:spPr>
          <a:xfrm>
            <a:off x="5587990" y="0"/>
            <a:ext cx="3047970" cy="4572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Shape 14"/>
          <p:cNvSpPr/>
          <p:nvPr/>
        </p:nvSpPr>
        <p:spPr>
          <a:xfrm>
            <a:off x="862498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5"/>
          <p:cNvSpPr/>
          <p:nvPr/>
        </p:nvSpPr>
        <p:spPr>
          <a:xfrm>
            <a:off x="562456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— 85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d'uso</a:t>
            </a:r>
            <a:endParaRPr lang="en-US" sz="650" dirty="0"/>
          </a:p>
        </p:txBody>
      </p:sp>
      <p:sp>
        <p:nvSpPr>
          <p:cNvPr id="18" name="Shape 16"/>
          <p:cNvSpPr/>
          <p:nvPr/>
        </p:nvSpPr>
        <p:spPr>
          <a:xfrm>
            <a:off x="8635959" y="0"/>
            <a:ext cx="508041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8672535" y="18288"/>
            <a:ext cx="434889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– 90</a:t>
            </a:r>
            <a:endParaRPr lang="en-US" sz="5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</a:t>
            </a:r>
            <a:endParaRPr lang="en-US" sz="5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F6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4873752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Dives Pater Learning Academy  ·  ChatGPT nel 2026  ·  Incontro 1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274320" y="566928"/>
            <a:ext cx="594360" cy="475488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274320" y="566928"/>
            <a:ext cx="5943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005840" y="585216"/>
            <a:ext cx="5943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Ricerca lavoro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274320" y="1115568"/>
            <a:ext cx="8595360" cy="0"/>
          </a:xfrm>
          <a:prstGeom prst="line">
            <a:avLst/>
          </a:prstGeom>
          <a:noFill/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74320" y="1207008"/>
            <a:ext cx="859536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DF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274320" y="1207008"/>
            <a:ext cx="8595360" cy="237744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411480" y="1207008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Prompt: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411480" y="1453896"/>
            <a:ext cx="8321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i="1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"Sono neolaureato in Economia. Aiutami a trovare le 5 aziende più adatte al mio profilo nel settore fintech in Italia, con descrizione e link alle pagine Careers."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74320" y="2249424"/>
            <a:ext cx="73152" cy="384048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10"/>
          <p:cNvSpPr/>
          <p:nvPr/>
        </p:nvSpPr>
        <p:spPr>
          <a:xfrm>
            <a:off x="502920" y="2194560"/>
            <a:ext cx="8321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Research trova e filtra aziende per settore e dimensione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74320" y="2889504"/>
            <a:ext cx="73152" cy="384048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2"/>
          <p:cNvSpPr/>
          <p:nvPr/>
        </p:nvSpPr>
        <p:spPr>
          <a:xfrm>
            <a:off x="502920" y="2834640"/>
            <a:ext cx="8321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Produce lista strutturata con descrizione e link alle offerte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74320" y="3529584"/>
            <a:ext cx="73152" cy="384048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502920" y="3474720"/>
            <a:ext cx="8321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Secondo prompt: personalizza CV e lettera per ciascuna azienda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274320" y="4169664"/>
            <a:ext cx="73152" cy="384048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6"/>
          <p:cNvSpPr/>
          <p:nvPr/>
        </p:nvSpPr>
        <p:spPr>
          <a:xfrm>
            <a:off x="502920" y="4114800"/>
            <a:ext cx="8321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 Thinking: analizza il profilo e suggerisce le posizioni più competitive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Shape 18"/>
          <p:cNvSpPr/>
          <p:nvPr/>
        </p:nvSpPr>
        <p:spPr>
          <a:xfrm>
            <a:off x="303699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Text 19"/>
          <p:cNvSpPr/>
          <p:nvPr/>
        </p:nvSpPr>
        <p:spPr>
          <a:xfrm>
            <a:off x="3657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— 30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Benvenuto e contesto</a:t>
            </a:r>
            <a:endParaRPr lang="en-US" sz="650" dirty="0"/>
          </a:p>
        </p:txBody>
      </p:sp>
      <p:sp>
        <p:nvSpPr>
          <p:cNvPr id="22" name="Shape 20"/>
          <p:cNvSpPr/>
          <p:nvPr/>
        </p:nvSpPr>
        <p:spPr>
          <a:xfrm>
            <a:off x="3047970" y="0"/>
            <a:ext cx="152403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Shape 21"/>
          <p:cNvSpPr/>
          <p:nvPr/>
        </p:nvSpPr>
        <p:spPr>
          <a:xfrm>
            <a:off x="456102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2"/>
          <p:cNvSpPr/>
          <p:nvPr/>
        </p:nvSpPr>
        <p:spPr>
          <a:xfrm>
            <a:off x="3084546" y="18288"/>
            <a:ext cx="145087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— 45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</a:t>
            </a:r>
            <a:endParaRPr lang="en-US" sz="650" dirty="0"/>
          </a:p>
        </p:txBody>
      </p:sp>
      <p:sp>
        <p:nvSpPr>
          <p:cNvPr id="25" name="Shape 23"/>
          <p:cNvSpPr/>
          <p:nvPr/>
        </p:nvSpPr>
        <p:spPr>
          <a:xfrm>
            <a:off x="4572000" y="0"/>
            <a:ext cx="101599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Shape 24"/>
          <p:cNvSpPr/>
          <p:nvPr/>
        </p:nvSpPr>
        <p:spPr>
          <a:xfrm>
            <a:off x="557701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Text 25"/>
          <p:cNvSpPr/>
          <p:nvPr/>
        </p:nvSpPr>
        <p:spPr>
          <a:xfrm>
            <a:off x="4608576" y="18288"/>
            <a:ext cx="94283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— 55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</a:t>
            </a:r>
            <a:endParaRPr lang="en-US" sz="650" dirty="0"/>
          </a:p>
        </p:txBody>
      </p:sp>
      <p:sp>
        <p:nvSpPr>
          <p:cNvPr id="28" name="Shape 26"/>
          <p:cNvSpPr/>
          <p:nvPr/>
        </p:nvSpPr>
        <p:spPr>
          <a:xfrm>
            <a:off x="5587990" y="0"/>
            <a:ext cx="3047970" cy="4572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862498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562456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— 85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d'uso</a:t>
            </a:r>
            <a:endParaRPr lang="en-US" sz="650" dirty="0"/>
          </a:p>
        </p:txBody>
      </p:sp>
      <p:sp>
        <p:nvSpPr>
          <p:cNvPr id="31" name="Shape 29"/>
          <p:cNvSpPr/>
          <p:nvPr/>
        </p:nvSpPr>
        <p:spPr>
          <a:xfrm>
            <a:off x="8635959" y="0"/>
            <a:ext cx="508041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Text 30"/>
          <p:cNvSpPr/>
          <p:nvPr/>
        </p:nvSpPr>
        <p:spPr>
          <a:xfrm>
            <a:off x="8672535" y="18288"/>
            <a:ext cx="434889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– 90</a:t>
            </a:r>
            <a:endParaRPr lang="en-US" sz="5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</a:t>
            </a:r>
            <a:endParaRPr lang="en-US" sz="5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4873752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Dives Pater Learning Academy  ·  ChatGPT nel 2026  ·  Incontro 1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274320" y="566928"/>
            <a:ext cx="594360" cy="475488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274320" y="566928"/>
            <a:ext cx="5943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005840" y="585216"/>
            <a:ext cx="5943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Preparazione al colloquio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274320" y="1115568"/>
            <a:ext cx="8595360" cy="0"/>
          </a:xfrm>
          <a:prstGeom prst="line">
            <a:avLst/>
          </a:prstGeom>
          <a:noFill/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74320" y="1207008"/>
            <a:ext cx="859536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DF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274320" y="1207008"/>
            <a:ext cx="8595360" cy="237744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411480" y="1207008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Prompt: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411480" y="1453896"/>
            <a:ext cx="8321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i="1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"Ho un colloquio per analista junior in banca di investimento. Fammi 10 domande tecniche e comportamentali tipiche, poi simula il colloquio con me."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74320" y="2249424"/>
            <a:ext cx="73152" cy="384048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10"/>
          <p:cNvSpPr/>
          <p:nvPr/>
        </p:nvSpPr>
        <p:spPr>
          <a:xfrm>
            <a:off x="502920" y="2194560"/>
            <a:ext cx="8321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 domande calibrate sul ruolo, incluse domande STAR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74320" y="2889504"/>
            <a:ext cx="73152" cy="384048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2"/>
          <p:cNvSpPr/>
          <p:nvPr/>
        </p:nvSpPr>
        <p:spPr>
          <a:xfrm>
            <a:off x="502920" y="2834640"/>
            <a:ext cx="8321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 il colloquio in modalità conversazionale con feedback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74320" y="3529584"/>
            <a:ext cx="73152" cy="384048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502920" y="3474720"/>
            <a:ext cx="8321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Valuta le risposte: cosa ha funzionato, cosa migliorare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274320" y="4169664"/>
            <a:ext cx="73152" cy="384048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6"/>
          <p:cNvSpPr/>
          <p:nvPr/>
        </p:nvSpPr>
        <p:spPr>
          <a:xfrm>
            <a:off x="502920" y="4114800"/>
            <a:ext cx="8321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Produce scheda con i messaggi chiave da comunicare nel colloquio reale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Shape 18"/>
          <p:cNvSpPr/>
          <p:nvPr/>
        </p:nvSpPr>
        <p:spPr>
          <a:xfrm>
            <a:off x="303699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Text 19"/>
          <p:cNvSpPr/>
          <p:nvPr/>
        </p:nvSpPr>
        <p:spPr>
          <a:xfrm>
            <a:off x="3657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— 30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Benvenuto e contesto</a:t>
            </a:r>
            <a:endParaRPr lang="en-US" sz="650" dirty="0"/>
          </a:p>
        </p:txBody>
      </p:sp>
      <p:sp>
        <p:nvSpPr>
          <p:cNvPr id="22" name="Shape 20"/>
          <p:cNvSpPr/>
          <p:nvPr/>
        </p:nvSpPr>
        <p:spPr>
          <a:xfrm>
            <a:off x="3047970" y="0"/>
            <a:ext cx="152403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Shape 21"/>
          <p:cNvSpPr/>
          <p:nvPr/>
        </p:nvSpPr>
        <p:spPr>
          <a:xfrm>
            <a:off x="456102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2"/>
          <p:cNvSpPr/>
          <p:nvPr/>
        </p:nvSpPr>
        <p:spPr>
          <a:xfrm>
            <a:off x="3084546" y="18288"/>
            <a:ext cx="145087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— 45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</a:t>
            </a:r>
            <a:endParaRPr lang="en-US" sz="650" dirty="0"/>
          </a:p>
        </p:txBody>
      </p:sp>
      <p:sp>
        <p:nvSpPr>
          <p:cNvPr id="25" name="Shape 23"/>
          <p:cNvSpPr/>
          <p:nvPr/>
        </p:nvSpPr>
        <p:spPr>
          <a:xfrm>
            <a:off x="4572000" y="0"/>
            <a:ext cx="101599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Shape 24"/>
          <p:cNvSpPr/>
          <p:nvPr/>
        </p:nvSpPr>
        <p:spPr>
          <a:xfrm>
            <a:off x="557701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Text 25"/>
          <p:cNvSpPr/>
          <p:nvPr/>
        </p:nvSpPr>
        <p:spPr>
          <a:xfrm>
            <a:off x="4608576" y="18288"/>
            <a:ext cx="94283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— 55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</a:t>
            </a:r>
            <a:endParaRPr lang="en-US" sz="650" dirty="0"/>
          </a:p>
        </p:txBody>
      </p:sp>
      <p:sp>
        <p:nvSpPr>
          <p:cNvPr id="28" name="Shape 26"/>
          <p:cNvSpPr/>
          <p:nvPr/>
        </p:nvSpPr>
        <p:spPr>
          <a:xfrm>
            <a:off x="5587990" y="0"/>
            <a:ext cx="3047970" cy="4572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862498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562456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— 85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d'uso</a:t>
            </a:r>
            <a:endParaRPr lang="en-US" sz="650" dirty="0"/>
          </a:p>
        </p:txBody>
      </p:sp>
      <p:sp>
        <p:nvSpPr>
          <p:cNvPr id="31" name="Shape 29"/>
          <p:cNvSpPr/>
          <p:nvPr/>
        </p:nvSpPr>
        <p:spPr>
          <a:xfrm>
            <a:off x="8635959" y="0"/>
            <a:ext cx="508041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Text 30"/>
          <p:cNvSpPr/>
          <p:nvPr/>
        </p:nvSpPr>
        <p:spPr>
          <a:xfrm>
            <a:off x="8672535" y="18288"/>
            <a:ext cx="434889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– 90</a:t>
            </a:r>
            <a:endParaRPr lang="en-US" sz="5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</a:t>
            </a:r>
            <a:endParaRPr lang="en-US" sz="5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BF6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4873752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Dives Pater Learning Academy  ·  ChatGPT nel 2026  ·  Incontro 1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274320" y="566928"/>
            <a:ext cx="594360" cy="475488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274320" y="566928"/>
            <a:ext cx="5943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005840" y="585216"/>
            <a:ext cx="5943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Tesi e ricerca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274320" y="1115568"/>
            <a:ext cx="8595360" cy="0"/>
          </a:xfrm>
          <a:prstGeom prst="line">
            <a:avLst/>
          </a:prstGeom>
          <a:noFill/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74320" y="1207008"/>
            <a:ext cx="859536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DF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274320" y="1207008"/>
            <a:ext cx="8595360" cy="237744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411480" y="1207008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Prompt: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411480" y="1453896"/>
            <a:ext cx="8321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i="1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"Ho scritto questa sezione della mia tesi magistrale. Analizzala criticamente: verifica la coerenza logica, segnala le lacune argomentative e suggerisci come rafforzarla." [incolla testo]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74320" y="2249424"/>
            <a:ext cx="73152" cy="384048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10"/>
          <p:cNvSpPr/>
          <p:nvPr/>
        </p:nvSpPr>
        <p:spPr>
          <a:xfrm>
            <a:off x="502920" y="2194560"/>
            <a:ext cx="8321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Legge e analizza sezioni lunghe con Thinking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74320" y="2889504"/>
            <a:ext cx="73152" cy="384048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2"/>
          <p:cNvSpPr/>
          <p:nvPr/>
        </p:nvSpPr>
        <p:spPr>
          <a:xfrm>
            <a:off x="502920" y="2834640"/>
            <a:ext cx="8321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 lacune: affermazioni non supportate, passaggi poco chiari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74320" y="3529584"/>
            <a:ext cx="73152" cy="384048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502920" y="3474720"/>
            <a:ext cx="8321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Suggerisce autori, framework teorici e articoli pertinenti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274320" y="4169664"/>
            <a:ext cx="73152" cy="384048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6"/>
          <p:cNvSpPr/>
          <p:nvPr/>
        </p:nvSpPr>
        <p:spPr>
          <a:xfrm>
            <a:off x="502920" y="4114800"/>
            <a:ext cx="8321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Attenzione: verificare sempre le citazioni proposte (può allucinare fonti)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Shape 18"/>
          <p:cNvSpPr/>
          <p:nvPr/>
        </p:nvSpPr>
        <p:spPr>
          <a:xfrm>
            <a:off x="303699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Text 19"/>
          <p:cNvSpPr/>
          <p:nvPr/>
        </p:nvSpPr>
        <p:spPr>
          <a:xfrm>
            <a:off x="3657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— 30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Benvenuto e contesto</a:t>
            </a:r>
            <a:endParaRPr lang="en-US" sz="650" dirty="0"/>
          </a:p>
        </p:txBody>
      </p:sp>
      <p:sp>
        <p:nvSpPr>
          <p:cNvPr id="22" name="Shape 20"/>
          <p:cNvSpPr/>
          <p:nvPr/>
        </p:nvSpPr>
        <p:spPr>
          <a:xfrm>
            <a:off x="3047970" y="0"/>
            <a:ext cx="152403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Shape 21"/>
          <p:cNvSpPr/>
          <p:nvPr/>
        </p:nvSpPr>
        <p:spPr>
          <a:xfrm>
            <a:off x="456102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2"/>
          <p:cNvSpPr/>
          <p:nvPr/>
        </p:nvSpPr>
        <p:spPr>
          <a:xfrm>
            <a:off x="3084546" y="18288"/>
            <a:ext cx="145087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— 45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</a:t>
            </a:r>
            <a:endParaRPr lang="en-US" sz="650" dirty="0"/>
          </a:p>
        </p:txBody>
      </p:sp>
      <p:sp>
        <p:nvSpPr>
          <p:cNvPr id="25" name="Shape 23"/>
          <p:cNvSpPr/>
          <p:nvPr/>
        </p:nvSpPr>
        <p:spPr>
          <a:xfrm>
            <a:off x="4572000" y="0"/>
            <a:ext cx="101599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Shape 24"/>
          <p:cNvSpPr/>
          <p:nvPr/>
        </p:nvSpPr>
        <p:spPr>
          <a:xfrm>
            <a:off x="557701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Text 25"/>
          <p:cNvSpPr/>
          <p:nvPr/>
        </p:nvSpPr>
        <p:spPr>
          <a:xfrm>
            <a:off x="4608576" y="18288"/>
            <a:ext cx="94283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— 55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</a:t>
            </a:r>
            <a:endParaRPr lang="en-US" sz="650" dirty="0"/>
          </a:p>
        </p:txBody>
      </p:sp>
      <p:sp>
        <p:nvSpPr>
          <p:cNvPr id="28" name="Shape 26"/>
          <p:cNvSpPr/>
          <p:nvPr/>
        </p:nvSpPr>
        <p:spPr>
          <a:xfrm>
            <a:off x="5587990" y="0"/>
            <a:ext cx="3047970" cy="4572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862498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562456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— 85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d'uso</a:t>
            </a:r>
            <a:endParaRPr lang="en-US" sz="650" dirty="0"/>
          </a:p>
        </p:txBody>
      </p:sp>
      <p:sp>
        <p:nvSpPr>
          <p:cNvPr id="31" name="Shape 29"/>
          <p:cNvSpPr/>
          <p:nvPr/>
        </p:nvSpPr>
        <p:spPr>
          <a:xfrm>
            <a:off x="8635959" y="0"/>
            <a:ext cx="508041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Text 30"/>
          <p:cNvSpPr/>
          <p:nvPr/>
        </p:nvSpPr>
        <p:spPr>
          <a:xfrm>
            <a:off x="8672535" y="18288"/>
            <a:ext cx="434889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– 90</a:t>
            </a:r>
            <a:endParaRPr lang="en-US" sz="5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</a:t>
            </a:r>
            <a:endParaRPr lang="en-US" sz="5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4873752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Dives Pater Learning Academy  ·  ChatGPT nel 2026  ·  Incontro 1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274320" y="566928"/>
            <a:ext cx="594360" cy="475488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274320" y="566928"/>
            <a:ext cx="5943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005840" y="585216"/>
            <a:ext cx="5943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branding professionale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274320" y="1115568"/>
            <a:ext cx="8595360" cy="0"/>
          </a:xfrm>
          <a:prstGeom prst="line">
            <a:avLst/>
          </a:prstGeom>
          <a:noFill/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74320" y="1207008"/>
            <a:ext cx="859536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DF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274320" y="1207008"/>
            <a:ext cx="8595360" cy="237744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411480" y="1207008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Prompt: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411480" y="1453896"/>
            <a:ext cx="8321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i="1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"Sono neolaureato in Ingegneria, appassionato di sostenibilità e AI. Scrivi il mio profilo LinkedIn — headline, About e 3 post di lancio — con tono professionale ma autentico."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74320" y="2249424"/>
            <a:ext cx="73152" cy="384048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10"/>
          <p:cNvSpPr/>
          <p:nvPr/>
        </p:nvSpPr>
        <p:spPr>
          <a:xfrm>
            <a:off x="502920" y="2194560"/>
            <a:ext cx="8321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 headline LinkedIn incisiva e paragrafo About valorizzante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74320" y="2889504"/>
            <a:ext cx="73152" cy="384048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2"/>
          <p:cNvSpPr/>
          <p:nvPr/>
        </p:nvSpPr>
        <p:spPr>
          <a:xfrm>
            <a:off x="502920" y="2834640"/>
            <a:ext cx="8321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Propone 3 post di lancio con angolature diverse: competenze, valori, obiettivi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74320" y="3529584"/>
            <a:ext cx="73152" cy="384048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502920" y="3474720"/>
            <a:ext cx="8321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Adatta il tono su richiesta: formale, narrativo, tecnico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274320" y="4169664"/>
            <a:ext cx="73152" cy="384048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6"/>
          <p:cNvSpPr/>
          <p:nvPr/>
        </p:nvSpPr>
        <p:spPr>
          <a:xfrm>
            <a:off x="502920" y="4114800"/>
            <a:ext cx="8321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 con feedback semplici: "Rendilo più concreto", "Tono più diretto"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Shape 18"/>
          <p:cNvSpPr/>
          <p:nvPr/>
        </p:nvSpPr>
        <p:spPr>
          <a:xfrm>
            <a:off x="303699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Text 19"/>
          <p:cNvSpPr/>
          <p:nvPr/>
        </p:nvSpPr>
        <p:spPr>
          <a:xfrm>
            <a:off x="3657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— 30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Benvenuto e contesto</a:t>
            </a:r>
            <a:endParaRPr lang="en-US" sz="650" dirty="0"/>
          </a:p>
        </p:txBody>
      </p:sp>
      <p:sp>
        <p:nvSpPr>
          <p:cNvPr id="22" name="Shape 20"/>
          <p:cNvSpPr/>
          <p:nvPr/>
        </p:nvSpPr>
        <p:spPr>
          <a:xfrm>
            <a:off x="3047970" y="0"/>
            <a:ext cx="152403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Shape 21"/>
          <p:cNvSpPr/>
          <p:nvPr/>
        </p:nvSpPr>
        <p:spPr>
          <a:xfrm>
            <a:off x="456102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2"/>
          <p:cNvSpPr/>
          <p:nvPr/>
        </p:nvSpPr>
        <p:spPr>
          <a:xfrm>
            <a:off x="3084546" y="18288"/>
            <a:ext cx="145087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— 45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</a:t>
            </a:r>
            <a:endParaRPr lang="en-US" sz="650" dirty="0"/>
          </a:p>
        </p:txBody>
      </p:sp>
      <p:sp>
        <p:nvSpPr>
          <p:cNvPr id="25" name="Shape 23"/>
          <p:cNvSpPr/>
          <p:nvPr/>
        </p:nvSpPr>
        <p:spPr>
          <a:xfrm>
            <a:off x="4572000" y="0"/>
            <a:ext cx="101599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Shape 24"/>
          <p:cNvSpPr/>
          <p:nvPr/>
        </p:nvSpPr>
        <p:spPr>
          <a:xfrm>
            <a:off x="557701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Text 25"/>
          <p:cNvSpPr/>
          <p:nvPr/>
        </p:nvSpPr>
        <p:spPr>
          <a:xfrm>
            <a:off x="4608576" y="18288"/>
            <a:ext cx="94283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— 55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</a:t>
            </a:r>
            <a:endParaRPr lang="en-US" sz="650" dirty="0"/>
          </a:p>
        </p:txBody>
      </p:sp>
      <p:sp>
        <p:nvSpPr>
          <p:cNvPr id="28" name="Shape 26"/>
          <p:cNvSpPr/>
          <p:nvPr/>
        </p:nvSpPr>
        <p:spPr>
          <a:xfrm>
            <a:off x="5587990" y="0"/>
            <a:ext cx="3047970" cy="4572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862498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562456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— 85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d'uso</a:t>
            </a:r>
            <a:endParaRPr lang="en-US" sz="650" dirty="0"/>
          </a:p>
        </p:txBody>
      </p:sp>
      <p:sp>
        <p:nvSpPr>
          <p:cNvPr id="31" name="Shape 29"/>
          <p:cNvSpPr/>
          <p:nvPr/>
        </p:nvSpPr>
        <p:spPr>
          <a:xfrm>
            <a:off x="8635959" y="0"/>
            <a:ext cx="508041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Text 30"/>
          <p:cNvSpPr/>
          <p:nvPr/>
        </p:nvSpPr>
        <p:spPr>
          <a:xfrm>
            <a:off x="8672535" y="18288"/>
            <a:ext cx="434889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– 90</a:t>
            </a:r>
            <a:endParaRPr lang="en-US" sz="5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</a:t>
            </a:r>
            <a:endParaRPr lang="en-US" sz="5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4873752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Dives Pater Learning Academy  ·  ChatGPT nel 2026  ·  Incontro 1</a:t>
            </a:r>
            <a:endParaRPr lang="en-US" sz="750" dirty="0"/>
          </a:p>
        </p:txBody>
      </p:sp>
      <p:sp>
        <p:nvSpPr>
          <p:cNvPr id="3" name="Text 1"/>
          <p:cNvSpPr/>
          <p:nvPr/>
        </p:nvSpPr>
        <p:spPr>
          <a:xfrm>
            <a:off x="365760" y="594360"/>
            <a:ext cx="8229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Scaletta dell'incontro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078992"/>
            <a:ext cx="8412480" cy="0"/>
          </a:xfrm>
          <a:prstGeom prst="line">
            <a:avLst/>
          </a:prstGeom>
          <a:noFill/>
          <a:ln w="1905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320040" y="1234440"/>
            <a:ext cx="1325880" cy="347472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" name="Text 4"/>
          <p:cNvSpPr/>
          <p:nvPr/>
        </p:nvSpPr>
        <p:spPr>
          <a:xfrm>
            <a:off x="320040" y="1234440"/>
            <a:ext cx="1325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– 30 min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828800" y="1243584"/>
            <a:ext cx="6949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Benvenuto e contesto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828800" y="1435608"/>
            <a:ext cx="6949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Storia evolutiva di ChatGPT in 5 tappe + benchmark vs concorrenti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0040" y="1947672"/>
            <a:ext cx="1325880" cy="347472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8"/>
          <p:cNvSpPr/>
          <p:nvPr/>
        </p:nvSpPr>
        <p:spPr>
          <a:xfrm>
            <a:off x="320040" y="1947672"/>
            <a:ext cx="1325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– 45 min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1828800" y="1956816"/>
            <a:ext cx="6949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Thinking: demo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828800" y="2148840"/>
            <a:ext cx="6949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due modelli nell'interfaccia — schermo condiviso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0040" y="2660904"/>
            <a:ext cx="1325880" cy="347472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2"/>
          <p:cNvSpPr/>
          <p:nvPr/>
        </p:nvSpPr>
        <p:spPr>
          <a:xfrm>
            <a:off x="320040" y="2660904"/>
            <a:ext cx="1325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– 55 min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1828800" y="2670048"/>
            <a:ext cx="6949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piani: quale scegliere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828800" y="2862072"/>
            <a:ext cx="6949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Free, Plus, Pro e Business — il consiglio pratico per neolaureati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0040" y="3374136"/>
            <a:ext cx="1325880" cy="347472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6"/>
          <p:cNvSpPr/>
          <p:nvPr/>
        </p:nvSpPr>
        <p:spPr>
          <a:xfrm>
            <a:off x="320040" y="3374136"/>
            <a:ext cx="1325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– 85 min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828800" y="3383280"/>
            <a:ext cx="6949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per neolaureati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828800" y="3575304"/>
            <a:ext cx="6949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scenari concreti: ricerca lavoro, colloquio, tesi, personal branding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20040" y="4087368"/>
            <a:ext cx="1325880" cy="347472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320040" y="4087368"/>
            <a:ext cx="1325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– 90 min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828800" y="4096512"/>
            <a:ext cx="6949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 e preview Incontro 2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828800" y="4288536"/>
            <a:ext cx="6949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punti chiave + eventuali domande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Shape 24"/>
          <p:cNvSpPr/>
          <p:nvPr/>
        </p:nvSpPr>
        <p:spPr>
          <a:xfrm>
            <a:off x="303699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Text 25"/>
          <p:cNvSpPr/>
          <p:nvPr/>
        </p:nvSpPr>
        <p:spPr>
          <a:xfrm>
            <a:off x="3657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— 30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Benvenuto e contesto</a:t>
            </a:r>
            <a:endParaRPr lang="en-US" sz="650" dirty="0"/>
          </a:p>
        </p:txBody>
      </p:sp>
      <p:sp>
        <p:nvSpPr>
          <p:cNvPr id="28" name="Shape 26"/>
          <p:cNvSpPr/>
          <p:nvPr/>
        </p:nvSpPr>
        <p:spPr>
          <a:xfrm>
            <a:off x="3047970" y="0"/>
            <a:ext cx="152403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456102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3084546" y="18288"/>
            <a:ext cx="145087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— 45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</a:t>
            </a:r>
            <a:endParaRPr lang="en-US" sz="650" dirty="0"/>
          </a:p>
        </p:txBody>
      </p:sp>
      <p:sp>
        <p:nvSpPr>
          <p:cNvPr id="31" name="Shape 29"/>
          <p:cNvSpPr/>
          <p:nvPr/>
        </p:nvSpPr>
        <p:spPr>
          <a:xfrm>
            <a:off x="4572000" y="0"/>
            <a:ext cx="101599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Shape 30"/>
          <p:cNvSpPr/>
          <p:nvPr/>
        </p:nvSpPr>
        <p:spPr>
          <a:xfrm>
            <a:off x="557701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1"/>
          <p:cNvSpPr/>
          <p:nvPr/>
        </p:nvSpPr>
        <p:spPr>
          <a:xfrm>
            <a:off x="4608576" y="18288"/>
            <a:ext cx="94283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— 55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</a:t>
            </a:r>
            <a:endParaRPr lang="en-US" sz="650" dirty="0"/>
          </a:p>
        </p:txBody>
      </p:sp>
      <p:sp>
        <p:nvSpPr>
          <p:cNvPr id="34" name="Shape 32"/>
          <p:cNvSpPr/>
          <p:nvPr/>
        </p:nvSpPr>
        <p:spPr>
          <a:xfrm>
            <a:off x="558799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5" name="Shape 33"/>
          <p:cNvSpPr/>
          <p:nvPr/>
        </p:nvSpPr>
        <p:spPr>
          <a:xfrm>
            <a:off x="862498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34"/>
          <p:cNvSpPr/>
          <p:nvPr/>
        </p:nvSpPr>
        <p:spPr>
          <a:xfrm>
            <a:off x="562456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— 85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d'uso</a:t>
            </a:r>
            <a:endParaRPr lang="en-US" sz="650" dirty="0"/>
          </a:p>
        </p:txBody>
      </p:sp>
      <p:sp>
        <p:nvSpPr>
          <p:cNvPr id="37" name="Shape 35"/>
          <p:cNvSpPr/>
          <p:nvPr/>
        </p:nvSpPr>
        <p:spPr>
          <a:xfrm>
            <a:off x="8635959" y="0"/>
            <a:ext cx="508041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Text 36"/>
          <p:cNvSpPr/>
          <p:nvPr/>
        </p:nvSpPr>
        <p:spPr>
          <a:xfrm>
            <a:off x="8672535" y="18288"/>
            <a:ext cx="434889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– 90</a:t>
            </a:r>
            <a:endParaRPr lang="en-US" sz="5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</a:t>
            </a:r>
            <a:endParaRPr lang="en-US" sz="5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1F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365760" y="566928"/>
            <a:ext cx="8229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  ·  85–90 MIN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229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cose da portare a casa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365760" y="1508760"/>
            <a:ext cx="8412480" cy="0"/>
          </a:xfrm>
          <a:prstGeom prst="line">
            <a:avLst/>
          </a:prstGeom>
          <a:noFill/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347472" y="1664208"/>
            <a:ext cx="502920" cy="50292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347472" y="166420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005840" y="1682496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è un agente, non un chatbot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993392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3 anni è passato dal rispondere a domande al pianificare, ricercare e agire in autonomia. Questa traiettoria continua.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47472" y="2624328"/>
            <a:ext cx="502920" cy="50292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347472" y="262432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005840" y="2642616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scelta chiave è Instant vs Thinking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005840" y="2953512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task quotidiani: Instant. Per analisi, decisioni e preparazione professionale: Thinking (richiede Plus).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47472" y="3584448"/>
            <a:ext cx="502920" cy="50292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3"/>
          <p:cNvSpPr/>
          <p:nvPr/>
        </p:nvSpPr>
        <p:spPr>
          <a:xfrm>
            <a:off x="347472" y="358444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005840" y="3602736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vantaggio competitivo è il prompt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005840" y="3913632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 sa chiedere bene ottiene risposte migliori. Non è tecnica: è pensiero critico applicato. Si impara con la pratica.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Shape 17"/>
          <p:cNvSpPr/>
          <p:nvPr/>
        </p:nvSpPr>
        <p:spPr>
          <a:xfrm>
            <a:off x="303699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8"/>
          <p:cNvSpPr/>
          <p:nvPr/>
        </p:nvSpPr>
        <p:spPr>
          <a:xfrm>
            <a:off x="3657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— 30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Benvenuto e contesto</a:t>
            </a:r>
            <a:endParaRPr lang="en-US" sz="650" dirty="0"/>
          </a:p>
        </p:txBody>
      </p:sp>
      <p:sp>
        <p:nvSpPr>
          <p:cNvPr id="21" name="Shape 19"/>
          <p:cNvSpPr/>
          <p:nvPr/>
        </p:nvSpPr>
        <p:spPr>
          <a:xfrm>
            <a:off x="3047970" y="0"/>
            <a:ext cx="152403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Shape 20"/>
          <p:cNvSpPr/>
          <p:nvPr/>
        </p:nvSpPr>
        <p:spPr>
          <a:xfrm>
            <a:off x="456102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1"/>
          <p:cNvSpPr/>
          <p:nvPr/>
        </p:nvSpPr>
        <p:spPr>
          <a:xfrm>
            <a:off x="3084546" y="18288"/>
            <a:ext cx="145087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— 45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</a:t>
            </a:r>
            <a:endParaRPr lang="en-US" sz="650" dirty="0"/>
          </a:p>
        </p:txBody>
      </p:sp>
      <p:sp>
        <p:nvSpPr>
          <p:cNvPr id="24" name="Shape 22"/>
          <p:cNvSpPr/>
          <p:nvPr/>
        </p:nvSpPr>
        <p:spPr>
          <a:xfrm>
            <a:off x="4572000" y="0"/>
            <a:ext cx="101599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Shape 23"/>
          <p:cNvSpPr/>
          <p:nvPr/>
        </p:nvSpPr>
        <p:spPr>
          <a:xfrm>
            <a:off x="557701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Text 24"/>
          <p:cNvSpPr/>
          <p:nvPr/>
        </p:nvSpPr>
        <p:spPr>
          <a:xfrm>
            <a:off x="4608576" y="18288"/>
            <a:ext cx="94283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— 55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</a:t>
            </a:r>
            <a:endParaRPr lang="en-US" sz="650" dirty="0"/>
          </a:p>
        </p:txBody>
      </p:sp>
      <p:sp>
        <p:nvSpPr>
          <p:cNvPr id="27" name="Shape 25"/>
          <p:cNvSpPr/>
          <p:nvPr/>
        </p:nvSpPr>
        <p:spPr>
          <a:xfrm>
            <a:off x="558799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Shape 26"/>
          <p:cNvSpPr/>
          <p:nvPr/>
        </p:nvSpPr>
        <p:spPr>
          <a:xfrm>
            <a:off x="862498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Text 27"/>
          <p:cNvSpPr/>
          <p:nvPr/>
        </p:nvSpPr>
        <p:spPr>
          <a:xfrm>
            <a:off x="562456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— 85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d'uso</a:t>
            </a:r>
            <a:endParaRPr lang="en-US" sz="650" dirty="0"/>
          </a:p>
        </p:txBody>
      </p:sp>
      <p:sp>
        <p:nvSpPr>
          <p:cNvPr id="30" name="Shape 28"/>
          <p:cNvSpPr/>
          <p:nvPr/>
        </p:nvSpPr>
        <p:spPr>
          <a:xfrm>
            <a:off x="8635959" y="0"/>
            <a:ext cx="508041" cy="4572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1" name="Text 29"/>
          <p:cNvSpPr/>
          <p:nvPr/>
        </p:nvSpPr>
        <p:spPr>
          <a:xfrm>
            <a:off x="8672535" y="18288"/>
            <a:ext cx="434889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– 90</a:t>
            </a:r>
            <a:endParaRPr lang="en-US" sz="5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</a:t>
            </a:r>
            <a:endParaRPr lang="en-US" sz="5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65760" y="56692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DIVES PATER  ·  ChatGPT nel 2026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65760" y="960120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seguire: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65760" y="1325880"/>
            <a:ext cx="8229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Incontro 2</a:t>
            </a:r>
            <a:endParaRPr lang="en-US" sz="36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Funzionalità avanzate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365760" y="2724912"/>
            <a:ext cx="8412480" cy="0"/>
          </a:xfrm>
          <a:prstGeom prst="line">
            <a:avLst/>
          </a:prstGeom>
          <a:noFill/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457200" y="2880360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Instructions e Memory — configurare ChatGPT sul proprio profilo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3383280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avanzato — tecniche per output professionali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3886200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Analisi di documenti e dati — caricare PDF, Excel e immagini in chat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4389120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Automazioni con ChatGPT — Tasks, azioni pianificate, integrazioni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65760" y="466344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divespater.ch  ·  info@divespater.ch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Shape 12"/>
          <p:cNvSpPr/>
          <p:nvPr/>
        </p:nvSpPr>
        <p:spPr>
          <a:xfrm>
            <a:off x="303699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3"/>
          <p:cNvSpPr/>
          <p:nvPr/>
        </p:nvSpPr>
        <p:spPr>
          <a:xfrm>
            <a:off x="3657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— 30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Benvenuto e contesto</a:t>
            </a:r>
            <a:endParaRPr lang="en-US" sz="650" dirty="0"/>
          </a:p>
        </p:txBody>
      </p:sp>
      <p:sp>
        <p:nvSpPr>
          <p:cNvPr id="16" name="Shape 14"/>
          <p:cNvSpPr/>
          <p:nvPr/>
        </p:nvSpPr>
        <p:spPr>
          <a:xfrm>
            <a:off x="3047970" y="0"/>
            <a:ext cx="152403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Shape 15"/>
          <p:cNvSpPr/>
          <p:nvPr/>
        </p:nvSpPr>
        <p:spPr>
          <a:xfrm>
            <a:off x="456102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6"/>
          <p:cNvSpPr/>
          <p:nvPr/>
        </p:nvSpPr>
        <p:spPr>
          <a:xfrm>
            <a:off x="3084546" y="18288"/>
            <a:ext cx="145087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— 45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</a:t>
            </a:r>
            <a:endParaRPr lang="en-US" sz="650" dirty="0"/>
          </a:p>
        </p:txBody>
      </p:sp>
      <p:sp>
        <p:nvSpPr>
          <p:cNvPr id="19" name="Shape 17"/>
          <p:cNvSpPr/>
          <p:nvPr/>
        </p:nvSpPr>
        <p:spPr>
          <a:xfrm>
            <a:off x="4572000" y="0"/>
            <a:ext cx="101599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Shape 18"/>
          <p:cNvSpPr/>
          <p:nvPr/>
        </p:nvSpPr>
        <p:spPr>
          <a:xfrm>
            <a:off x="557701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Text 19"/>
          <p:cNvSpPr/>
          <p:nvPr/>
        </p:nvSpPr>
        <p:spPr>
          <a:xfrm>
            <a:off x="4608576" y="18288"/>
            <a:ext cx="94283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— 55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</a:t>
            </a:r>
            <a:endParaRPr lang="en-US" sz="650" dirty="0"/>
          </a:p>
        </p:txBody>
      </p:sp>
      <p:sp>
        <p:nvSpPr>
          <p:cNvPr id="22" name="Shape 20"/>
          <p:cNvSpPr/>
          <p:nvPr/>
        </p:nvSpPr>
        <p:spPr>
          <a:xfrm>
            <a:off x="558799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Shape 21"/>
          <p:cNvSpPr/>
          <p:nvPr/>
        </p:nvSpPr>
        <p:spPr>
          <a:xfrm>
            <a:off x="862498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2"/>
          <p:cNvSpPr/>
          <p:nvPr/>
        </p:nvSpPr>
        <p:spPr>
          <a:xfrm>
            <a:off x="562456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— 85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d'uso</a:t>
            </a:r>
            <a:endParaRPr lang="en-US" sz="650" dirty="0"/>
          </a:p>
        </p:txBody>
      </p:sp>
      <p:sp>
        <p:nvSpPr>
          <p:cNvPr id="25" name="Shape 23"/>
          <p:cNvSpPr/>
          <p:nvPr/>
        </p:nvSpPr>
        <p:spPr>
          <a:xfrm>
            <a:off x="8635959" y="0"/>
            <a:ext cx="508041" cy="4572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Text 24"/>
          <p:cNvSpPr/>
          <p:nvPr/>
        </p:nvSpPr>
        <p:spPr>
          <a:xfrm>
            <a:off x="8672535" y="18288"/>
            <a:ext cx="434889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– 90</a:t>
            </a:r>
            <a:endParaRPr lang="en-US" sz="5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</a:t>
            </a:r>
            <a:endParaRPr lang="en-US" sz="5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365760" y="137160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SEZIONE 1  ·  0–30 MINUTI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365760" y="1691640"/>
            <a:ext cx="82296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 chatbot</a:t>
            </a:r>
            <a:endParaRPr lang="en-US" sz="40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agente autonomo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365760" y="361188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storia di ChatGPT in 5 tappe — dal novembre 2022 al 2026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0" y="0"/>
            <a:ext cx="3047970" cy="4572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03699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3657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— 30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Benvenuto e contesto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3047970" y="0"/>
            <a:ext cx="152403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456102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3084546" y="18288"/>
            <a:ext cx="145087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— 45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</a:t>
            </a:r>
            <a:endParaRPr lang="en-US" sz="650" dirty="0"/>
          </a:p>
        </p:txBody>
      </p:sp>
      <p:sp>
        <p:nvSpPr>
          <p:cNvPr id="12" name="Shape 10"/>
          <p:cNvSpPr/>
          <p:nvPr/>
        </p:nvSpPr>
        <p:spPr>
          <a:xfrm>
            <a:off x="4572000" y="0"/>
            <a:ext cx="101599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Shape 11"/>
          <p:cNvSpPr/>
          <p:nvPr/>
        </p:nvSpPr>
        <p:spPr>
          <a:xfrm>
            <a:off x="557701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2"/>
          <p:cNvSpPr/>
          <p:nvPr/>
        </p:nvSpPr>
        <p:spPr>
          <a:xfrm>
            <a:off x="4608576" y="18288"/>
            <a:ext cx="94283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— 55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</a:t>
            </a:r>
            <a:endParaRPr lang="en-US" sz="650" dirty="0"/>
          </a:p>
        </p:txBody>
      </p:sp>
      <p:sp>
        <p:nvSpPr>
          <p:cNvPr id="15" name="Shape 13"/>
          <p:cNvSpPr/>
          <p:nvPr/>
        </p:nvSpPr>
        <p:spPr>
          <a:xfrm>
            <a:off x="558799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Shape 14"/>
          <p:cNvSpPr/>
          <p:nvPr/>
        </p:nvSpPr>
        <p:spPr>
          <a:xfrm>
            <a:off x="862498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5"/>
          <p:cNvSpPr/>
          <p:nvPr/>
        </p:nvSpPr>
        <p:spPr>
          <a:xfrm>
            <a:off x="562456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— 85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d'uso</a:t>
            </a:r>
            <a:endParaRPr lang="en-US" sz="650" dirty="0"/>
          </a:p>
        </p:txBody>
      </p:sp>
      <p:sp>
        <p:nvSpPr>
          <p:cNvPr id="18" name="Shape 16"/>
          <p:cNvSpPr/>
          <p:nvPr/>
        </p:nvSpPr>
        <p:spPr>
          <a:xfrm>
            <a:off x="8635959" y="0"/>
            <a:ext cx="508041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8672535" y="18288"/>
            <a:ext cx="434889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– 90</a:t>
            </a:r>
            <a:endParaRPr lang="en-US" sz="5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</a:t>
            </a:r>
            <a:endParaRPr lang="en-US" sz="5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6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4873752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Dives Pater Learning Academy  ·  ChatGPT nel 2026  ·  Incontro 1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320040" y="566928"/>
            <a:ext cx="502920" cy="50292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20040" y="56692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960120" y="585216"/>
            <a:ext cx="5943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Novembre 2022 — Il Chatbot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320040" y="1133856"/>
            <a:ext cx="8503920" cy="0"/>
          </a:xfrm>
          <a:prstGeom prst="line">
            <a:avLst/>
          </a:prstGeom>
          <a:noFill/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320040" y="1261872"/>
            <a:ext cx="5029200" cy="3337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8000"/>
              </a:lnSpc>
              <a:buNone/>
            </a:pPr>
            <a:r>
              <a:rPr lang="en-US" sz="1250" b="1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GPT-3.5 sotto il cofano
</a:t>
            </a:r>
            <a:r>
              <a:rPr lang="en-US" sz="12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testo. Nessuna immagine, nessuna voce. Una finestra di chat e un modello addestrato su dati fino al 2021.
</a:t>
            </a:r>
            <a:r>
              <a:rPr lang="en-US" sz="1250" b="1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crescita più rapida della storia
</a:t>
            </a:r>
            <a:r>
              <a:rPr lang="en-US" sz="12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 milioni di utenti in 2 mesi — nessun prodotto consumer aveva mai raggiunto quella velocità.
</a:t>
            </a:r>
            <a:r>
              <a:rPr lang="en-US" sz="1250" b="1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limiti
</a:t>
            </a:r>
            <a:r>
              <a:rPr lang="en-US" sz="12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Nessuna memoria, nessuna connessione internet, una sola conversazione alla volta.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5760720" y="1207008"/>
            <a:ext cx="3108960" cy="3456432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5760720" y="1207008"/>
            <a:ext cx="3108960" cy="9144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8"/>
          <p:cNvSpPr/>
          <p:nvPr/>
        </p:nvSpPr>
        <p:spPr>
          <a:xfrm>
            <a:off x="5760720" y="1554480"/>
            <a:ext cx="3108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100M</a:t>
            </a:r>
            <a:endParaRPr lang="en-US" sz="6000" dirty="0"/>
          </a:p>
        </p:txBody>
      </p:sp>
      <p:sp>
        <p:nvSpPr>
          <p:cNvPr id="11" name="Text 9"/>
          <p:cNvSpPr/>
          <p:nvPr/>
        </p:nvSpPr>
        <p:spPr>
          <a:xfrm>
            <a:off x="5760720" y="260604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utenti in 2 mesi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035040" y="3108960"/>
            <a:ext cx="2560320" cy="0"/>
          </a:xfrm>
          <a:prstGeom prst="line">
            <a:avLst/>
          </a:prstGeom>
          <a:noFill/>
          <a:ln w="1016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1"/>
          <p:cNvSpPr/>
          <p:nvPr/>
        </p:nvSpPr>
        <p:spPr>
          <a:xfrm>
            <a:off x="5760720" y="3200400"/>
            <a:ext cx="3108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consumer più</a:t>
            </a:r>
            <a:endParaRPr lang="en-US" sz="11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rapida nella storia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0" y="0"/>
            <a:ext cx="3047970" cy="4572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303699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3657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— 30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Benvenuto e contesto</a:t>
            </a:r>
            <a:endParaRPr lang="en-US" sz="650" dirty="0"/>
          </a:p>
        </p:txBody>
      </p:sp>
      <p:sp>
        <p:nvSpPr>
          <p:cNvPr id="17" name="Shape 15"/>
          <p:cNvSpPr/>
          <p:nvPr/>
        </p:nvSpPr>
        <p:spPr>
          <a:xfrm>
            <a:off x="3047970" y="0"/>
            <a:ext cx="152403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Shape 16"/>
          <p:cNvSpPr/>
          <p:nvPr/>
        </p:nvSpPr>
        <p:spPr>
          <a:xfrm>
            <a:off x="456102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3084546" y="18288"/>
            <a:ext cx="145087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— 45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</a:t>
            </a:r>
            <a:endParaRPr lang="en-US" sz="650" dirty="0"/>
          </a:p>
        </p:txBody>
      </p:sp>
      <p:sp>
        <p:nvSpPr>
          <p:cNvPr id="20" name="Shape 18"/>
          <p:cNvSpPr/>
          <p:nvPr/>
        </p:nvSpPr>
        <p:spPr>
          <a:xfrm>
            <a:off x="4572000" y="0"/>
            <a:ext cx="101599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Shape 19"/>
          <p:cNvSpPr/>
          <p:nvPr/>
        </p:nvSpPr>
        <p:spPr>
          <a:xfrm>
            <a:off x="557701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4608576" y="18288"/>
            <a:ext cx="94283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— 55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</a:t>
            </a:r>
            <a:endParaRPr lang="en-US" sz="650" dirty="0"/>
          </a:p>
        </p:txBody>
      </p:sp>
      <p:sp>
        <p:nvSpPr>
          <p:cNvPr id="23" name="Shape 21"/>
          <p:cNvSpPr/>
          <p:nvPr/>
        </p:nvSpPr>
        <p:spPr>
          <a:xfrm>
            <a:off x="558799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862498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562456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— 85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d'uso</a:t>
            </a:r>
            <a:endParaRPr lang="en-US" sz="650" dirty="0"/>
          </a:p>
        </p:txBody>
      </p:sp>
      <p:sp>
        <p:nvSpPr>
          <p:cNvPr id="26" name="Shape 24"/>
          <p:cNvSpPr/>
          <p:nvPr/>
        </p:nvSpPr>
        <p:spPr>
          <a:xfrm>
            <a:off x="8635959" y="0"/>
            <a:ext cx="508041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Text 25"/>
          <p:cNvSpPr/>
          <p:nvPr/>
        </p:nvSpPr>
        <p:spPr>
          <a:xfrm>
            <a:off x="8672535" y="18288"/>
            <a:ext cx="434889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– 90</a:t>
            </a:r>
            <a:endParaRPr lang="en-US" sz="5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</a:t>
            </a:r>
            <a:endParaRPr lang="en-US" sz="5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4873752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Dives Pater Learning Academy  ·  ChatGPT nel 2026  ·  Incontro 1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320040" y="566928"/>
            <a:ext cx="502920" cy="50292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20040" y="56692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960120" y="585216"/>
            <a:ext cx="5943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2023–2024 — La piattaforma multimodale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320040" y="1133856"/>
            <a:ext cx="8503920" cy="0"/>
          </a:xfrm>
          <a:prstGeom prst="line">
            <a:avLst/>
          </a:prstGeom>
          <a:noFill/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74320" y="1261872"/>
            <a:ext cx="4206240" cy="1627632"/>
          </a:xfrm>
          <a:prstGeom prst="rect">
            <a:avLst/>
          </a:prstGeom>
          <a:solidFill>
            <a:srgbClr val="FBF6EC"/>
          </a:solidFill>
          <a:ln w="12700">
            <a:solidFill>
              <a:srgbClr val="E8DFC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274320" y="1261872"/>
            <a:ext cx="4206240" cy="9144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274320" y="1426464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👁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960120" y="1426464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GPT-4 + visione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960120" y="1691640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Marzo 2023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457200" y="1975104"/>
            <a:ext cx="3840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Riconosce immagini e grafici. Supera l'esame da avvocato nel top 10%.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709160" y="1261872"/>
            <a:ext cx="4206240" cy="1627632"/>
          </a:xfrm>
          <a:prstGeom prst="rect">
            <a:avLst/>
          </a:prstGeom>
          <a:solidFill>
            <a:srgbClr val="FBF6EC"/>
          </a:solidFill>
          <a:ln w="12700">
            <a:solidFill>
              <a:srgbClr val="E8DFC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4" name="Shape 12"/>
          <p:cNvSpPr/>
          <p:nvPr/>
        </p:nvSpPr>
        <p:spPr>
          <a:xfrm>
            <a:off x="4709160" y="1261872"/>
            <a:ext cx="4206240" cy="9144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3"/>
          <p:cNvSpPr/>
          <p:nvPr/>
        </p:nvSpPr>
        <p:spPr>
          <a:xfrm>
            <a:off x="4709160" y="1426464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🎙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394960" y="1426464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Voce e audio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394960" y="1691640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 2023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4892040" y="1975104"/>
            <a:ext cx="3840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Conversazione vocale naturale e multilingua direttamente in app.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74320" y="3044952"/>
            <a:ext cx="4206240" cy="1627632"/>
          </a:xfrm>
          <a:prstGeom prst="rect">
            <a:avLst/>
          </a:prstGeom>
          <a:solidFill>
            <a:srgbClr val="FBF6EC"/>
          </a:solidFill>
          <a:ln w="12700">
            <a:solidFill>
              <a:srgbClr val="E8DFC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0" name="Shape 18"/>
          <p:cNvSpPr/>
          <p:nvPr/>
        </p:nvSpPr>
        <p:spPr>
          <a:xfrm>
            <a:off x="274320" y="3044952"/>
            <a:ext cx="4206240" cy="9144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Text 19"/>
          <p:cNvSpPr/>
          <p:nvPr/>
        </p:nvSpPr>
        <p:spPr>
          <a:xfrm>
            <a:off x="274320" y="3209544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🎨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960120" y="3209544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DALL·E integrata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960120" y="3474720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2023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457200" y="3758184"/>
            <a:ext cx="3840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 immagini direttamente in chat — bozze, loghi, illustrazioni.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709160" y="3044952"/>
            <a:ext cx="4206240" cy="1627632"/>
          </a:xfrm>
          <a:prstGeom prst="rect">
            <a:avLst/>
          </a:prstGeom>
          <a:solidFill>
            <a:srgbClr val="FBF6EC"/>
          </a:solidFill>
          <a:ln w="12700">
            <a:solidFill>
              <a:srgbClr val="E8DFC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6" name="Shape 24"/>
          <p:cNvSpPr/>
          <p:nvPr/>
        </p:nvSpPr>
        <p:spPr>
          <a:xfrm>
            <a:off x="4709160" y="3044952"/>
            <a:ext cx="4206240" cy="9144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Text 25"/>
          <p:cNvSpPr/>
          <p:nvPr/>
        </p:nvSpPr>
        <p:spPr>
          <a:xfrm>
            <a:off x="4709160" y="3209544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🧩</a:t>
            </a:r>
            <a:endParaRPr lang="en-US" sz="2400" dirty="0"/>
          </a:p>
        </p:txBody>
      </p:sp>
      <p:sp>
        <p:nvSpPr>
          <p:cNvPr id="28" name="Text 26"/>
          <p:cNvSpPr/>
          <p:nvPr/>
        </p:nvSpPr>
        <p:spPr>
          <a:xfrm>
            <a:off x="5394960" y="3209544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 Store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394960" y="3474720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Gennaio 2024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4892040" y="3758184"/>
            <a:ext cx="3840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milioni di GPT custom pubblicati dalla community in pochi mesi.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0" y="0"/>
            <a:ext cx="3047970" cy="4572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Shape 30"/>
          <p:cNvSpPr/>
          <p:nvPr/>
        </p:nvSpPr>
        <p:spPr>
          <a:xfrm>
            <a:off x="303699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1"/>
          <p:cNvSpPr/>
          <p:nvPr/>
        </p:nvSpPr>
        <p:spPr>
          <a:xfrm>
            <a:off x="3657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— 30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Benvenuto e contesto</a:t>
            </a:r>
            <a:endParaRPr lang="en-US" sz="650" dirty="0"/>
          </a:p>
        </p:txBody>
      </p:sp>
      <p:sp>
        <p:nvSpPr>
          <p:cNvPr id="34" name="Shape 32"/>
          <p:cNvSpPr/>
          <p:nvPr/>
        </p:nvSpPr>
        <p:spPr>
          <a:xfrm>
            <a:off x="3047970" y="0"/>
            <a:ext cx="152403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5" name="Shape 33"/>
          <p:cNvSpPr/>
          <p:nvPr/>
        </p:nvSpPr>
        <p:spPr>
          <a:xfrm>
            <a:off x="456102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34"/>
          <p:cNvSpPr/>
          <p:nvPr/>
        </p:nvSpPr>
        <p:spPr>
          <a:xfrm>
            <a:off x="3084546" y="18288"/>
            <a:ext cx="145087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— 45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</a:t>
            </a:r>
            <a:endParaRPr lang="en-US" sz="650" dirty="0"/>
          </a:p>
        </p:txBody>
      </p:sp>
      <p:sp>
        <p:nvSpPr>
          <p:cNvPr id="37" name="Shape 35"/>
          <p:cNvSpPr/>
          <p:nvPr/>
        </p:nvSpPr>
        <p:spPr>
          <a:xfrm>
            <a:off x="4572000" y="0"/>
            <a:ext cx="101599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Shape 36"/>
          <p:cNvSpPr/>
          <p:nvPr/>
        </p:nvSpPr>
        <p:spPr>
          <a:xfrm>
            <a:off x="557701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9" name="Text 37"/>
          <p:cNvSpPr/>
          <p:nvPr/>
        </p:nvSpPr>
        <p:spPr>
          <a:xfrm>
            <a:off x="4608576" y="18288"/>
            <a:ext cx="94283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— 55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</a:t>
            </a:r>
            <a:endParaRPr lang="en-US" sz="650" dirty="0"/>
          </a:p>
        </p:txBody>
      </p:sp>
      <p:sp>
        <p:nvSpPr>
          <p:cNvPr id="40" name="Shape 38"/>
          <p:cNvSpPr/>
          <p:nvPr/>
        </p:nvSpPr>
        <p:spPr>
          <a:xfrm>
            <a:off x="558799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1" name="Shape 39"/>
          <p:cNvSpPr/>
          <p:nvPr/>
        </p:nvSpPr>
        <p:spPr>
          <a:xfrm>
            <a:off x="862498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2" name="Text 40"/>
          <p:cNvSpPr/>
          <p:nvPr/>
        </p:nvSpPr>
        <p:spPr>
          <a:xfrm>
            <a:off x="562456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— 85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d'uso</a:t>
            </a:r>
            <a:endParaRPr lang="en-US" sz="650" dirty="0"/>
          </a:p>
        </p:txBody>
      </p:sp>
      <p:sp>
        <p:nvSpPr>
          <p:cNvPr id="43" name="Shape 41"/>
          <p:cNvSpPr/>
          <p:nvPr/>
        </p:nvSpPr>
        <p:spPr>
          <a:xfrm>
            <a:off x="8635959" y="0"/>
            <a:ext cx="508041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4" name="Text 42"/>
          <p:cNvSpPr/>
          <p:nvPr/>
        </p:nvSpPr>
        <p:spPr>
          <a:xfrm>
            <a:off x="8672535" y="18288"/>
            <a:ext cx="434889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– 90</a:t>
            </a:r>
            <a:endParaRPr lang="en-US" sz="5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</a:t>
            </a:r>
            <a:endParaRPr lang="en-US" sz="5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6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4873752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Dives Pater Learning Academy  ·  ChatGPT nel 2026  ·  Incontro 1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320040" y="566928"/>
            <a:ext cx="502920" cy="50292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20040" y="56692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960120" y="585216"/>
            <a:ext cx="5943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 — Il sistema con connettori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320040" y="1133856"/>
            <a:ext cx="8503920" cy="0"/>
          </a:xfrm>
          <a:prstGeom prst="line">
            <a:avLst/>
          </a:prstGeom>
          <a:noFill/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320040" y="1261872"/>
            <a:ext cx="5029200" cy="3337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25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esce dalla chat e si connette al mondo esterno.
Actions e integrazioni:</a:t>
            </a:r>
            <a:r>
              <a:rPr lang="en-US" sz="12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chiama API esterne — legge email, accede al calendario, interroga database.
</a:t>
            </a:r>
            <a:r>
              <a:rPr lang="en-US" sz="125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persistente:</a:t>
            </a:r>
            <a:r>
              <a:rPr lang="en-US" sz="12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ricorda chi sei tra una sessione e l'altra. Non devi più spiegarti da capo.
</a:t>
            </a:r>
            <a:r>
              <a:rPr lang="en-US" sz="125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GPT-4o Omni (maggio 2024):</a:t>
            </a:r>
            <a:r>
              <a:rPr lang="en-US" sz="12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testo, audio e visione in un unico modello. Latenza quasi nulla.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492240" y="2331720"/>
            <a:ext cx="1920240" cy="868680"/>
          </a:xfrm>
          <a:prstGeom prst="ellipse">
            <a:avLst/>
          </a:prstGeom>
          <a:solidFill>
            <a:srgbClr val="003366"/>
          </a:solidFill>
          <a:ln w="254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6492240" y="2331720"/>
            <a:ext cx="19202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669280" y="1234440"/>
            <a:ext cx="1371600" cy="411480"/>
          </a:xfrm>
          <a:prstGeom prst="rect">
            <a:avLst/>
          </a:prstGeom>
          <a:solidFill>
            <a:srgbClr val="FBF6EC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5669280" y="1234440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7498080" y="1234440"/>
            <a:ext cx="1371600" cy="411480"/>
          </a:xfrm>
          <a:prstGeom prst="rect">
            <a:avLst/>
          </a:prstGeom>
          <a:solidFill>
            <a:srgbClr val="FBF6EC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1"/>
          <p:cNvSpPr/>
          <p:nvPr/>
        </p:nvSpPr>
        <p:spPr>
          <a:xfrm>
            <a:off x="7498080" y="1234440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Calendario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669280" y="3749040"/>
            <a:ext cx="1371600" cy="411480"/>
          </a:xfrm>
          <a:prstGeom prst="rect">
            <a:avLst/>
          </a:prstGeom>
          <a:solidFill>
            <a:srgbClr val="FBF6EC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3"/>
          <p:cNvSpPr/>
          <p:nvPr/>
        </p:nvSpPr>
        <p:spPr>
          <a:xfrm>
            <a:off x="5669280" y="3749040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7498080" y="3749040"/>
            <a:ext cx="1371600" cy="411480"/>
          </a:xfrm>
          <a:prstGeom prst="rect">
            <a:avLst/>
          </a:prstGeom>
          <a:solidFill>
            <a:srgbClr val="FBF6EC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5"/>
          <p:cNvSpPr/>
          <p:nvPr/>
        </p:nvSpPr>
        <p:spPr>
          <a:xfrm>
            <a:off x="7498080" y="3749040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0" y="0"/>
            <a:ext cx="3047970" cy="4572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Shape 17"/>
          <p:cNvSpPr/>
          <p:nvPr/>
        </p:nvSpPr>
        <p:spPr>
          <a:xfrm>
            <a:off x="303699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8"/>
          <p:cNvSpPr/>
          <p:nvPr/>
        </p:nvSpPr>
        <p:spPr>
          <a:xfrm>
            <a:off x="3657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— 30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Benvenuto e contesto</a:t>
            </a:r>
            <a:endParaRPr lang="en-US" sz="650" dirty="0"/>
          </a:p>
        </p:txBody>
      </p:sp>
      <p:sp>
        <p:nvSpPr>
          <p:cNvPr id="21" name="Shape 19"/>
          <p:cNvSpPr/>
          <p:nvPr/>
        </p:nvSpPr>
        <p:spPr>
          <a:xfrm>
            <a:off x="3047970" y="0"/>
            <a:ext cx="152403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Shape 20"/>
          <p:cNvSpPr/>
          <p:nvPr/>
        </p:nvSpPr>
        <p:spPr>
          <a:xfrm>
            <a:off x="456102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1"/>
          <p:cNvSpPr/>
          <p:nvPr/>
        </p:nvSpPr>
        <p:spPr>
          <a:xfrm>
            <a:off x="3084546" y="18288"/>
            <a:ext cx="145087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— 45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</a:t>
            </a:r>
            <a:endParaRPr lang="en-US" sz="650" dirty="0"/>
          </a:p>
        </p:txBody>
      </p:sp>
      <p:sp>
        <p:nvSpPr>
          <p:cNvPr id="24" name="Shape 22"/>
          <p:cNvSpPr/>
          <p:nvPr/>
        </p:nvSpPr>
        <p:spPr>
          <a:xfrm>
            <a:off x="4572000" y="0"/>
            <a:ext cx="101599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Shape 23"/>
          <p:cNvSpPr/>
          <p:nvPr/>
        </p:nvSpPr>
        <p:spPr>
          <a:xfrm>
            <a:off x="557701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Text 24"/>
          <p:cNvSpPr/>
          <p:nvPr/>
        </p:nvSpPr>
        <p:spPr>
          <a:xfrm>
            <a:off x="4608576" y="18288"/>
            <a:ext cx="94283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— 55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</a:t>
            </a:r>
            <a:endParaRPr lang="en-US" sz="650" dirty="0"/>
          </a:p>
        </p:txBody>
      </p:sp>
      <p:sp>
        <p:nvSpPr>
          <p:cNvPr id="27" name="Shape 25"/>
          <p:cNvSpPr/>
          <p:nvPr/>
        </p:nvSpPr>
        <p:spPr>
          <a:xfrm>
            <a:off x="558799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Shape 26"/>
          <p:cNvSpPr/>
          <p:nvPr/>
        </p:nvSpPr>
        <p:spPr>
          <a:xfrm>
            <a:off x="862498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Text 27"/>
          <p:cNvSpPr/>
          <p:nvPr/>
        </p:nvSpPr>
        <p:spPr>
          <a:xfrm>
            <a:off x="562456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— 85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d'uso</a:t>
            </a:r>
            <a:endParaRPr lang="en-US" sz="650" dirty="0"/>
          </a:p>
        </p:txBody>
      </p:sp>
      <p:sp>
        <p:nvSpPr>
          <p:cNvPr id="30" name="Shape 28"/>
          <p:cNvSpPr/>
          <p:nvPr/>
        </p:nvSpPr>
        <p:spPr>
          <a:xfrm>
            <a:off x="8635959" y="0"/>
            <a:ext cx="508041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1" name="Text 29"/>
          <p:cNvSpPr/>
          <p:nvPr/>
        </p:nvSpPr>
        <p:spPr>
          <a:xfrm>
            <a:off x="8672535" y="18288"/>
            <a:ext cx="434889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– 90</a:t>
            </a:r>
            <a:endParaRPr lang="en-US" sz="5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</a:t>
            </a:r>
            <a:endParaRPr lang="en-US" sz="5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4873752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Dives Pater Learning Academy  ·  ChatGPT nel 2026  ·  Incontro 1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320040" y="566928"/>
            <a:ext cx="502920" cy="50292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20040" y="56692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960120" y="585216"/>
            <a:ext cx="5943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— L'AI agentica emergente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320040" y="1133856"/>
            <a:ext cx="8503920" cy="0"/>
          </a:xfrm>
          <a:prstGeom prst="line">
            <a:avLst/>
          </a:prstGeom>
          <a:noFill/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74320" y="1261872"/>
            <a:ext cx="2788920" cy="3429000"/>
          </a:xfrm>
          <a:prstGeom prst="rect">
            <a:avLst/>
          </a:prstGeom>
          <a:solidFill>
            <a:srgbClr val="FBF6EC"/>
          </a:solidFill>
          <a:ln w="12700">
            <a:solidFill>
              <a:srgbClr val="E8DFC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274320" y="1261872"/>
            <a:ext cx="2788920" cy="9144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274320" y="1417320"/>
            <a:ext cx="2788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🔍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411480" y="2084832"/>
            <a:ext cx="2514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Research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11480" y="2404872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Febbraio 2025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411480" y="2743200"/>
            <a:ext cx="2514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Analizza centinaia di fonti online e produce un report di livello professionale. Powered by o3.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27832" y="1261872"/>
            <a:ext cx="2788920" cy="3429000"/>
          </a:xfrm>
          <a:prstGeom prst="rect">
            <a:avLst/>
          </a:prstGeom>
          <a:solidFill>
            <a:srgbClr val="FBF6EC"/>
          </a:solidFill>
          <a:ln w="12700">
            <a:solidFill>
              <a:srgbClr val="E8DFC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4" name="Shape 12"/>
          <p:cNvSpPr/>
          <p:nvPr/>
        </p:nvSpPr>
        <p:spPr>
          <a:xfrm>
            <a:off x="3227832" y="1261872"/>
            <a:ext cx="2788920" cy="9144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3"/>
          <p:cNvSpPr/>
          <p:nvPr/>
        </p:nvSpPr>
        <p:spPr>
          <a:xfrm>
            <a:off x="3227832" y="1417320"/>
            <a:ext cx="2788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📅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3364992" y="2084832"/>
            <a:ext cx="2514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364992" y="2404872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 2024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3364992" y="2743200"/>
            <a:ext cx="2514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Pianifica azioni future ricorrenti. "Ogni lunedì mandami un riassunto delle notizie AI."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181344" y="1261872"/>
            <a:ext cx="2788920" cy="3429000"/>
          </a:xfrm>
          <a:prstGeom prst="rect">
            <a:avLst/>
          </a:prstGeom>
          <a:solidFill>
            <a:srgbClr val="FBF6EC"/>
          </a:solidFill>
          <a:ln w="12700">
            <a:solidFill>
              <a:srgbClr val="E8DFC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0" name="Shape 18"/>
          <p:cNvSpPr/>
          <p:nvPr/>
        </p:nvSpPr>
        <p:spPr>
          <a:xfrm>
            <a:off x="6181344" y="1261872"/>
            <a:ext cx="2788920" cy="9144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Text 19"/>
          <p:cNvSpPr/>
          <p:nvPr/>
        </p:nvSpPr>
        <p:spPr>
          <a:xfrm>
            <a:off x="6181344" y="1417320"/>
            <a:ext cx="2788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🌐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6318504" y="2084832"/>
            <a:ext cx="2514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Operator / Browsing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318504" y="2404872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6318504" y="2743200"/>
            <a:ext cx="2514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 il web in autonomia: compila form, cerca informazioni, interagisce con siti.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0" y="0"/>
            <a:ext cx="3047970" cy="4572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Shape 24"/>
          <p:cNvSpPr/>
          <p:nvPr/>
        </p:nvSpPr>
        <p:spPr>
          <a:xfrm>
            <a:off x="303699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Text 25"/>
          <p:cNvSpPr/>
          <p:nvPr/>
        </p:nvSpPr>
        <p:spPr>
          <a:xfrm>
            <a:off x="3657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— 30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Benvenuto e contesto</a:t>
            </a:r>
            <a:endParaRPr lang="en-US" sz="650" dirty="0"/>
          </a:p>
        </p:txBody>
      </p:sp>
      <p:sp>
        <p:nvSpPr>
          <p:cNvPr id="28" name="Shape 26"/>
          <p:cNvSpPr/>
          <p:nvPr/>
        </p:nvSpPr>
        <p:spPr>
          <a:xfrm>
            <a:off x="3047970" y="0"/>
            <a:ext cx="152403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456102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3084546" y="18288"/>
            <a:ext cx="145087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— 45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</a:t>
            </a:r>
            <a:endParaRPr lang="en-US" sz="650" dirty="0"/>
          </a:p>
        </p:txBody>
      </p:sp>
      <p:sp>
        <p:nvSpPr>
          <p:cNvPr id="31" name="Shape 29"/>
          <p:cNvSpPr/>
          <p:nvPr/>
        </p:nvSpPr>
        <p:spPr>
          <a:xfrm>
            <a:off x="4572000" y="0"/>
            <a:ext cx="101599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Shape 30"/>
          <p:cNvSpPr/>
          <p:nvPr/>
        </p:nvSpPr>
        <p:spPr>
          <a:xfrm>
            <a:off x="557701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1"/>
          <p:cNvSpPr/>
          <p:nvPr/>
        </p:nvSpPr>
        <p:spPr>
          <a:xfrm>
            <a:off x="4608576" y="18288"/>
            <a:ext cx="94283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— 55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</a:t>
            </a:r>
            <a:endParaRPr lang="en-US" sz="650" dirty="0"/>
          </a:p>
        </p:txBody>
      </p:sp>
      <p:sp>
        <p:nvSpPr>
          <p:cNvPr id="34" name="Shape 32"/>
          <p:cNvSpPr/>
          <p:nvPr/>
        </p:nvSpPr>
        <p:spPr>
          <a:xfrm>
            <a:off x="558799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5" name="Shape 33"/>
          <p:cNvSpPr/>
          <p:nvPr/>
        </p:nvSpPr>
        <p:spPr>
          <a:xfrm>
            <a:off x="862498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34"/>
          <p:cNvSpPr/>
          <p:nvPr/>
        </p:nvSpPr>
        <p:spPr>
          <a:xfrm>
            <a:off x="562456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— 85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d'uso</a:t>
            </a:r>
            <a:endParaRPr lang="en-US" sz="650" dirty="0"/>
          </a:p>
        </p:txBody>
      </p:sp>
      <p:sp>
        <p:nvSpPr>
          <p:cNvPr id="37" name="Shape 35"/>
          <p:cNvSpPr/>
          <p:nvPr/>
        </p:nvSpPr>
        <p:spPr>
          <a:xfrm>
            <a:off x="8635959" y="0"/>
            <a:ext cx="508041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Text 36"/>
          <p:cNvSpPr/>
          <p:nvPr/>
        </p:nvSpPr>
        <p:spPr>
          <a:xfrm>
            <a:off x="8672535" y="18288"/>
            <a:ext cx="434889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– 90</a:t>
            </a:r>
            <a:endParaRPr lang="en-US" sz="5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</a:t>
            </a:r>
            <a:endParaRPr lang="en-US" sz="5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1F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320040" y="566928"/>
            <a:ext cx="502920" cy="50292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20040" y="56692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960120" y="59436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Luglio 2025 – 2026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960120" y="914400"/>
            <a:ext cx="77724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L'agente autonomo</a:t>
            </a:r>
            <a:endParaRPr lang="en-US" sz="3400" dirty="0"/>
          </a:p>
        </p:txBody>
      </p:sp>
      <p:sp>
        <p:nvSpPr>
          <p:cNvPr id="7" name="Shape 5"/>
          <p:cNvSpPr/>
          <p:nvPr/>
        </p:nvSpPr>
        <p:spPr>
          <a:xfrm>
            <a:off x="320040" y="1737360"/>
            <a:ext cx="8503920" cy="0"/>
          </a:xfrm>
          <a:prstGeom prst="line">
            <a:avLst/>
          </a:prstGeom>
          <a:noFill/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365760" y="1938528"/>
            <a:ext cx="64008" cy="6858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594360" y="1901952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Agent (17 lug 2025)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94360" y="2212848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Unifica Deep Research, Operator e la chat. "Analizza tre competitor e crea una slide deck" — lo fa davvero, in autonomia.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65760" y="2898648"/>
            <a:ext cx="64008" cy="6858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10"/>
          <p:cNvSpPr/>
          <p:nvPr/>
        </p:nvSpPr>
        <p:spPr>
          <a:xfrm>
            <a:off x="594360" y="2862072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GPT-5 Thinking nell'interfaccia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594360" y="3172968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modello Thinking disponibile direttamente nella chat standard. Ragionamento avanzato su task complessi multi-step.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65760" y="3858768"/>
            <a:ext cx="64008" cy="6858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3"/>
          <p:cNvSpPr/>
          <p:nvPr/>
        </p:nvSpPr>
        <p:spPr>
          <a:xfrm>
            <a:off x="594360" y="3822192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Integrazione con sistemi esterni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594360" y="4133088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Gmail, Calendar, Stripe. Può pianificare, acquistare, inviare — con supervisione dell'utente.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0" y="0"/>
            <a:ext cx="3047970" cy="4572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Shape 16"/>
          <p:cNvSpPr/>
          <p:nvPr/>
        </p:nvSpPr>
        <p:spPr>
          <a:xfrm>
            <a:off x="303699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3657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— 30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Benvenuto e contesto</a:t>
            </a:r>
            <a:endParaRPr lang="en-US" sz="650" dirty="0"/>
          </a:p>
        </p:txBody>
      </p:sp>
      <p:sp>
        <p:nvSpPr>
          <p:cNvPr id="20" name="Shape 18"/>
          <p:cNvSpPr/>
          <p:nvPr/>
        </p:nvSpPr>
        <p:spPr>
          <a:xfrm>
            <a:off x="3047970" y="0"/>
            <a:ext cx="152403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Shape 19"/>
          <p:cNvSpPr/>
          <p:nvPr/>
        </p:nvSpPr>
        <p:spPr>
          <a:xfrm>
            <a:off x="456102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3084546" y="18288"/>
            <a:ext cx="145087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— 45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</a:t>
            </a:r>
            <a:endParaRPr lang="en-US" sz="650" dirty="0"/>
          </a:p>
        </p:txBody>
      </p:sp>
      <p:sp>
        <p:nvSpPr>
          <p:cNvPr id="23" name="Shape 21"/>
          <p:cNvSpPr/>
          <p:nvPr/>
        </p:nvSpPr>
        <p:spPr>
          <a:xfrm>
            <a:off x="4572000" y="0"/>
            <a:ext cx="101599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557701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4608576" y="18288"/>
            <a:ext cx="94283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— 55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</a:t>
            </a:r>
            <a:endParaRPr lang="en-US" sz="650" dirty="0"/>
          </a:p>
        </p:txBody>
      </p:sp>
      <p:sp>
        <p:nvSpPr>
          <p:cNvPr id="26" name="Shape 24"/>
          <p:cNvSpPr/>
          <p:nvPr/>
        </p:nvSpPr>
        <p:spPr>
          <a:xfrm>
            <a:off x="558799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Shape 25"/>
          <p:cNvSpPr/>
          <p:nvPr/>
        </p:nvSpPr>
        <p:spPr>
          <a:xfrm>
            <a:off x="862498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Text 26"/>
          <p:cNvSpPr/>
          <p:nvPr/>
        </p:nvSpPr>
        <p:spPr>
          <a:xfrm>
            <a:off x="562456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— 85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d'uso</a:t>
            </a:r>
            <a:endParaRPr lang="en-US" sz="650" dirty="0"/>
          </a:p>
        </p:txBody>
      </p:sp>
      <p:sp>
        <p:nvSpPr>
          <p:cNvPr id="29" name="Shape 27"/>
          <p:cNvSpPr/>
          <p:nvPr/>
        </p:nvSpPr>
        <p:spPr>
          <a:xfrm>
            <a:off x="8635959" y="0"/>
            <a:ext cx="508041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8672535" y="18288"/>
            <a:ext cx="434889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– 90</a:t>
            </a:r>
            <a:endParaRPr lang="en-US" sz="5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</a:t>
            </a:r>
            <a:endParaRPr lang="en-US" sz="5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365760" y="137160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SEZIONE 1  ·  CONTINUA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365760" y="1691640"/>
            <a:ext cx="82296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e</a:t>
            </a:r>
            <a:endParaRPr lang="en-US" sz="40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concorrenti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365760" y="361188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· Claude · Copilot — chi fa cosa meglio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0" y="0"/>
            <a:ext cx="3047970" cy="45720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03699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3657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— 30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Benvenuto e contesto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3047970" y="0"/>
            <a:ext cx="152403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456102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3084546" y="18288"/>
            <a:ext cx="145087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— 45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e Thinking</a:t>
            </a:r>
            <a:endParaRPr lang="en-US" sz="650" dirty="0"/>
          </a:p>
        </p:txBody>
      </p:sp>
      <p:sp>
        <p:nvSpPr>
          <p:cNvPr id="12" name="Shape 10"/>
          <p:cNvSpPr/>
          <p:nvPr/>
        </p:nvSpPr>
        <p:spPr>
          <a:xfrm>
            <a:off x="4572000" y="0"/>
            <a:ext cx="101599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Shape 11"/>
          <p:cNvSpPr/>
          <p:nvPr/>
        </p:nvSpPr>
        <p:spPr>
          <a:xfrm>
            <a:off x="557701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2"/>
          <p:cNvSpPr/>
          <p:nvPr/>
        </p:nvSpPr>
        <p:spPr>
          <a:xfrm>
            <a:off x="4608576" y="18288"/>
            <a:ext cx="94283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— 55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piani</a:t>
            </a:r>
            <a:endParaRPr lang="en-US" sz="650" dirty="0"/>
          </a:p>
        </p:txBody>
      </p:sp>
      <p:sp>
        <p:nvSpPr>
          <p:cNvPr id="15" name="Shape 13"/>
          <p:cNvSpPr/>
          <p:nvPr/>
        </p:nvSpPr>
        <p:spPr>
          <a:xfrm>
            <a:off x="5587990" y="0"/>
            <a:ext cx="3047970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Shape 14"/>
          <p:cNvSpPr/>
          <p:nvPr/>
        </p:nvSpPr>
        <p:spPr>
          <a:xfrm>
            <a:off x="8624987" y="0"/>
            <a:ext cx="2194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5"/>
          <p:cNvSpPr/>
          <p:nvPr/>
        </p:nvSpPr>
        <p:spPr>
          <a:xfrm>
            <a:off x="5624566" y="18288"/>
            <a:ext cx="2974818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— 85 min</a:t>
            </a:r>
            <a:endParaRPr lang="en-US" sz="6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6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d'uso</a:t>
            </a:r>
            <a:endParaRPr lang="en-US" sz="650" dirty="0"/>
          </a:p>
        </p:txBody>
      </p:sp>
      <p:sp>
        <p:nvSpPr>
          <p:cNvPr id="18" name="Shape 16"/>
          <p:cNvSpPr/>
          <p:nvPr/>
        </p:nvSpPr>
        <p:spPr>
          <a:xfrm>
            <a:off x="8635959" y="0"/>
            <a:ext cx="508041" cy="457200"/>
          </a:xfrm>
          <a:prstGeom prst="rect">
            <a:avLst/>
          </a:prstGeom>
          <a:solidFill>
            <a:srgbClr val="C8C8C8"/>
          </a:solidFill>
          <a:ln w="12700">
            <a:solidFill>
              <a:srgbClr val="C8C8C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8672535" y="18288"/>
            <a:ext cx="434889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– 90</a:t>
            </a:r>
            <a:endParaRPr lang="en-US" sz="5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5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</a:t>
            </a:r>
            <a:endParaRPr lang="en-US" sz="5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3262</Words>
  <Application>Microsoft Macintosh PowerPoint</Application>
  <PresentationFormat>Presentazione su schermo (16:9)</PresentationFormat>
  <Paragraphs>492</Paragraphs>
  <Slides>21</Slides>
  <Notes>21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ChatGPT nel 2026 — Incontro 1</dc:title>
  <dc:subject>PptxGenJS Presentation</dc:subject>
  <dc:creator>Dives Pater Learning Academy</dc:creator>
  <cp:lastModifiedBy>WayTech Technology &amp; Education</cp:lastModifiedBy>
  <cp:revision>2</cp:revision>
  <dcterms:created xsi:type="dcterms:W3CDTF">2026-04-13T13:37:15Z</dcterms:created>
  <dcterms:modified xsi:type="dcterms:W3CDTF">2026-04-13T13:55:07Z</dcterms:modified>
</cp:coreProperties>
</file>